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51"/>
  </p:notesMasterIdLst>
  <p:sldIdLst>
    <p:sldId id="256" r:id="rId2"/>
    <p:sldId id="258" r:id="rId3"/>
    <p:sldId id="313" r:id="rId4"/>
    <p:sldId id="314" r:id="rId5"/>
    <p:sldId id="261" r:id="rId6"/>
    <p:sldId id="259" r:id="rId7"/>
    <p:sldId id="360" r:id="rId8"/>
    <p:sldId id="364" r:id="rId9"/>
    <p:sldId id="357" r:id="rId10"/>
    <p:sldId id="361" r:id="rId11"/>
    <p:sldId id="362" r:id="rId12"/>
    <p:sldId id="363" r:id="rId13"/>
    <p:sldId id="262" r:id="rId14"/>
    <p:sldId id="315" r:id="rId15"/>
    <p:sldId id="316" r:id="rId16"/>
    <p:sldId id="323" r:id="rId17"/>
    <p:sldId id="337" r:id="rId18"/>
    <p:sldId id="324" r:id="rId19"/>
    <p:sldId id="325" r:id="rId20"/>
    <p:sldId id="326" r:id="rId21"/>
    <p:sldId id="365" r:id="rId22"/>
    <p:sldId id="327" r:id="rId23"/>
    <p:sldId id="328" r:id="rId24"/>
    <p:sldId id="329" r:id="rId25"/>
    <p:sldId id="330" r:id="rId26"/>
    <p:sldId id="331" r:id="rId27"/>
    <p:sldId id="332" r:id="rId28"/>
    <p:sldId id="333" r:id="rId29"/>
    <p:sldId id="334" r:id="rId30"/>
    <p:sldId id="335" r:id="rId31"/>
    <p:sldId id="336" r:id="rId32"/>
    <p:sldId id="338" r:id="rId33"/>
    <p:sldId id="339" r:id="rId34"/>
    <p:sldId id="340" r:id="rId35"/>
    <p:sldId id="341" r:id="rId36"/>
    <p:sldId id="342" r:id="rId37"/>
    <p:sldId id="343" r:id="rId38"/>
    <p:sldId id="344" r:id="rId39"/>
    <p:sldId id="345" r:id="rId40"/>
    <p:sldId id="346" r:id="rId41"/>
    <p:sldId id="347" r:id="rId42"/>
    <p:sldId id="348" r:id="rId43"/>
    <p:sldId id="349" r:id="rId44"/>
    <p:sldId id="350" r:id="rId45"/>
    <p:sldId id="355" r:id="rId46"/>
    <p:sldId id="351" r:id="rId47"/>
    <p:sldId id="352" r:id="rId48"/>
    <p:sldId id="353" r:id="rId49"/>
    <p:sldId id="354" r:id="rId50"/>
  </p:sldIdLst>
  <p:sldSz cx="9144000" cy="5143500" type="screen16x9"/>
  <p:notesSz cx="6858000" cy="9144000"/>
  <p:embeddedFontLst>
    <p:embeddedFont>
      <p:font typeface="Arimo" panose="020B0604020202020204" charset="0"/>
      <p:regular r:id="rId52"/>
      <p:bold r:id="rId53"/>
      <p:italic r:id="rId54"/>
      <p:boldItalic r:id="rId55"/>
    </p:embeddedFont>
    <p:embeddedFont>
      <p:font typeface="Bebas Neue" panose="020B0606020202050201" pitchFamily="34" charset="0"/>
      <p:regular r:id="rId56"/>
    </p:embeddedFont>
    <p:embeddedFont>
      <p:font typeface="Calibri" panose="020F0502020204030204" pitchFamily="34" charset="0"/>
      <p:regular r:id="rId57"/>
      <p:bold r:id="rId58"/>
      <p:italic r:id="rId59"/>
      <p:boldItalic r:id="rId60"/>
    </p:embeddedFont>
    <p:embeddedFont>
      <p:font typeface="Segoe UI" panose="020B0502040204020203"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6F11B5-55E6-4226-8D8F-B26AB85AB03F}">
  <a:tblStyle styleId="{E66F11B5-55E6-4226-8D8F-B26AB85AB03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5196" autoAdjust="0"/>
  </p:normalViewPr>
  <p:slideViewPr>
    <p:cSldViewPr snapToGrid="0">
      <p:cViewPr varScale="1">
        <p:scale>
          <a:sx n="113" d="100"/>
          <a:sy n="113" d="100"/>
        </p:scale>
        <p:origin x="1051"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[EDA Questions.xlsx]Ques_8!PivotTable1</c:name>
    <c:fmtId val="13"/>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Ques_8!$H$19</c:f>
              <c:strCache>
                <c:ptCount val="1"/>
                <c:pt idx="0">
                  <c:v>Total</c:v>
                </c:pt>
              </c:strCache>
            </c:strRef>
          </c:tx>
          <c:spPr>
            <a:ln w="28575" cap="rnd">
              <a:solidFill>
                <a:schemeClr val="accent1"/>
              </a:solidFill>
              <a:round/>
            </a:ln>
            <a:effectLst/>
          </c:spPr>
          <c:marker>
            <c:symbol val="none"/>
          </c:marker>
          <c:cat>
            <c:multiLvlStrRef>
              <c:f>Ques_8!$G$20:$G$185</c:f>
              <c:multiLvlStrCache>
                <c:ptCount val="145"/>
                <c:lvl>
                  <c:pt idx="0">
                    <c:v>2005</c:v>
                  </c:pt>
                  <c:pt idx="1">
                    <c:v>2006</c:v>
                  </c:pt>
                  <c:pt idx="2">
                    <c:v>2007</c:v>
                  </c:pt>
                  <c:pt idx="3">
                    <c:v>2008</c:v>
                  </c:pt>
                  <c:pt idx="4">
                    <c:v>2009</c:v>
                  </c:pt>
                  <c:pt idx="5">
                    <c:v>2010</c:v>
                  </c:pt>
                  <c:pt idx="6">
                    <c:v>2011</c:v>
                  </c:pt>
                  <c:pt idx="7">
                    <c:v>2012</c:v>
                  </c:pt>
                  <c:pt idx="8">
                    <c:v>2013</c:v>
                  </c:pt>
                  <c:pt idx="9">
                    <c:v>2014</c:v>
                  </c:pt>
                  <c:pt idx="10">
                    <c:v>2015</c:v>
                  </c:pt>
                  <c:pt idx="11">
                    <c:v>2012</c:v>
                  </c:pt>
                  <c:pt idx="12">
                    <c:v>2013</c:v>
                  </c:pt>
                  <c:pt idx="13">
                    <c:v>2014</c:v>
                  </c:pt>
                  <c:pt idx="14">
                    <c:v>2015</c:v>
                  </c:pt>
                  <c:pt idx="15">
                    <c:v>2005</c:v>
                  </c:pt>
                  <c:pt idx="16">
                    <c:v>2006</c:v>
                  </c:pt>
                  <c:pt idx="17">
                    <c:v>2007</c:v>
                  </c:pt>
                  <c:pt idx="18">
                    <c:v>2008</c:v>
                  </c:pt>
                  <c:pt idx="19">
                    <c:v>2009</c:v>
                  </c:pt>
                  <c:pt idx="20">
                    <c:v>2010</c:v>
                  </c:pt>
                  <c:pt idx="21">
                    <c:v>2011</c:v>
                  </c:pt>
                  <c:pt idx="22">
                    <c:v>2012</c:v>
                  </c:pt>
                  <c:pt idx="23">
                    <c:v>2013</c:v>
                  </c:pt>
                  <c:pt idx="24">
                    <c:v>2014</c:v>
                  </c:pt>
                  <c:pt idx="25">
                    <c:v>2015</c:v>
                  </c:pt>
                  <c:pt idx="26">
                    <c:v>2011</c:v>
                  </c:pt>
                  <c:pt idx="27">
                    <c:v>2012</c:v>
                  </c:pt>
                  <c:pt idx="28">
                    <c:v>2013</c:v>
                  </c:pt>
                  <c:pt idx="29">
                    <c:v>2014</c:v>
                  </c:pt>
                  <c:pt idx="30">
                    <c:v>2015</c:v>
                  </c:pt>
                  <c:pt idx="31">
                    <c:v>2016</c:v>
                  </c:pt>
                  <c:pt idx="32">
                    <c:v>2012</c:v>
                  </c:pt>
                  <c:pt idx="33">
                    <c:v>2013</c:v>
                  </c:pt>
                  <c:pt idx="34">
                    <c:v>2014</c:v>
                  </c:pt>
                  <c:pt idx="35">
                    <c:v>2015</c:v>
                  </c:pt>
                  <c:pt idx="36">
                    <c:v>2005</c:v>
                  </c:pt>
                  <c:pt idx="37">
                    <c:v>2006</c:v>
                  </c:pt>
                  <c:pt idx="38">
                    <c:v>2007</c:v>
                  </c:pt>
                  <c:pt idx="39">
                    <c:v>2008</c:v>
                  </c:pt>
                  <c:pt idx="40">
                    <c:v>2009</c:v>
                  </c:pt>
                  <c:pt idx="41">
                    <c:v>2010</c:v>
                  </c:pt>
                  <c:pt idx="42">
                    <c:v>2011</c:v>
                  </c:pt>
                  <c:pt idx="43">
                    <c:v>2012</c:v>
                  </c:pt>
                  <c:pt idx="44">
                    <c:v>2013</c:v>
                  </c:pt>
                  <c:pt idx="45">
                    <c:v>2014</c:v>
                  </c:pt>
                  <c:pt idx="46">
                    <c:v>2015</c:v>
                  </c:pt>
                  <c:pt idx="47">
                    <c:v>2011</c:v>
                  </c:pt>
                  <c:pt idx="48">
                    <c:v>2012</c:v>
                  </c:pt>
                  <c:pt idx="49">
                    <c:v>2013</c:v>
                  </c:pt>
                  <c:pt idx="50">
                    <c:v>2014</c:v>
                  </c:pt>
                  <c:pt idx="51">
                    <c:v>2015</c:v>
                  </c:pt>
                  <c:pt idx="52">
                    <c:v>2016</c:v>
                  </c:pt>
                  <c:pt idx="53">
                    <c:v>2012</c:v>
                  </c:pt>
                  <c:pt idx="54">
                    <c:v>2013</c:v>
                  </c:pt>
                  <c:pt idx="55">
                    <c:v>2014</c:v>
                  </c:pt>
                  <c:pt idx="56">
                    <c:v>2015</c:v>
                  </c:pt>
                  <c:pt idx="57">
                    <c:v>2011</c:v>
                  </c:pt>
                  <c:pt idx="58">
                    <c:v>2012</c:v>
                  </c:pt>
                  <c:pt idx="59">
                    <c:v>2013</c:v>
                  </c:pt>
                  <c:pt idx="60">
                    <c:v>2014</c:v>
                  </c:pt>
                  <c:pt idx="61">
                    <c:v>2015</c:v>
                  </c:pt>
                  <c:pt idx="62">
                    <c:v>2016</c:v>
                  </c:pt>
                  <c:pt idx="63">
                    <c:v>2005</c:v>
                  </c:pt>
                  <c:pt idx="64">
                    <c:v>2006</c:v>
                  </c:pt>
                  <c:pt idx="65">
                    <c:v>2007</c:v>
                  </c:pt>
                  <c:pt idx="66">
                    <c:v>2008</c:v>
                  </c:pt>
                  <c:pt idx="67">
                    <c:v>2009</c:v>
                  </c:pt>
                  <c:pt idx="68">
                    <c:v>2010</c:v>
                  </c:pt>
                  <c:pt idx="69">
                    <c:v>2011</c:v>
                  </c:pt>
                  <c:pt idx="70">
                    <c:v>2012</c:v>
                  </c:pt>
                  <c:pt idx="71">
                    <c:v>2013</c:v>
                  </c:pt>
                  <c:pt idx="72">
                    <c:v>2014</c:v>
                  </c:pt>
                  <c:pt idx="73">
                    <c:v>2015</c:v>
                  </c:pt>
                  <c:pt idx="74">
                    <c:v>2012</c:v>
                  </c:pt>
                  <c:pt idx="75">
                    <c:v>2013</c:v>
                  </c:pt>
                  <c:pt idx="76">
                    <c:v>2014</c:v>
                  </c:pt>
                  <c:pt idx="77">
                    <c:v>2015</c:v>
                  </c:pt>
                  <c:pt idx="78">
                    <c:v>2005</c:v>
                  </c:pt>
                  <c:pt idx="79">
                    <c:v>2006</c:v>
                  </c:pt>
                  <c:pt idx="80">
                    <c:v>2007</c:v>
                  </c:pt>
                  <c:pt idx="81">
                    <c:v>2008</c:v>
                  </c:pt>
                  <c:pt idx="82">
                    <c:v>2009</c:v>
                  </c:pt>
                  <c:pt idx="83">
                    <c:v>2010</c:v>
                  </c:pt>
                  <c:pt idx="84">
                    <c:v>2011</c:v>
                  </c:pt>
                  <c:pt idx="85">
                    <c:v>2012</c:v>
                  </c:pt>
                  <c:pt idx="86">
                    <c:v>2013</c:v>
                  </c:pt>
                  <c:pt idx="87">
                    <c:v>2014</c:v>
                  </c:pt>
                  <c:pt idx="88">
                    <c:v>2015</c:v>
                  </c:pt>
                  <c:pt idx="89">
                    <c:v>2005</c:v>
                  </c:pt>
                  <c:pt idx="90">
                    <c:v>2006</c:v>
                  </c:pt>
                  <c:pt idx="91">
                    <c:v>2007</c:v>
                  </c:pt>
                  <c:pt idx="92">
                    <c:v>2008</c:v>
                  </c:pt>
                  <c:pt idx="93">
                    <c:v>2009</c:v>
                  </c:pt>
                  <c:pt idx="94">
                    <c:v>2010</c:v>
                  </c:pt>
                  <c:pt idx="95">
                    <c:v>2011</c:v>
                  </c:pt>
                  <c:pt idx="96">
                    <c:v>2012</c:v>
                  </c:pt>
                  <c:pt idx="97">
                    <c:v>2013</c:v>
                  </c:pt>
                  <c:pt idx="98">
                    <c:v>2014</c:v>
                  </c:pt>
                  <c:pt idx="99">
                    <c:v>2015</c:v>
                  </c:pt>
                  <c:pt idx="100">
                    <c:v>2012</c:v>
                  </c:pt>
                  <c:pt idx="101">
                    <c:v>2013</c:v>
                  </c:pt>
                  <c:pt idx="102">
                    <c:v>2014</c:v>
                  </c:pt>
                  <c:pt idx="103">
                    <c:v>2015</c:v>
                  </c:pt>
                  <c:pt idx="104">
                    <c:v>2012</c:v>
                  </c:pt>
                  <c:pt idx="105">
                    <c:v>2013</c:v>
                  </c:pt>
                  <c:pt idx="106">
                    <c:v>2014</c:v>
                  </c:pt>
                  <c:pt idx="107">
                    <c:v>2015</c:v>
                  </c:pt>
                  <c:pt idx="108">
                    <c:v>2012</c:v>
                  </c:pt>
                  <c:pt idx="109">
                    <c:v>2013</c:v>
                  </c:pt>
                  <c:pt idx="110">
                    <c:v>2014</c:v>
                  </c:pt>
                  <c:pt idx="111">
                    <c:v>2015</c:v>
                  </c:pt>
                  <c:pt idx="112">
                    <c:v>2011</c:v>
                  </c:pt>
                  <c:pt idx="113">
                    <c:v>2012</c:v>
                  </c:pt>
                  <c:pt idx="114">
                    <c:v>2013</c:v>
                  </c:pt>
                  <c:pt idx="115">
                    <c:v>2014</c:v>
                  </c:pt>
                  <c:pt idx="116">
                    <c:v>2015</c:v>
                  </c:pt>
                  <c:pt idx="117">
                    <c:v>2016</c:v>
                  </c:pt>
                  <c:pt idx="118">
                    <c:v>2011</c:v>
                  </c:pt>
                  <c:pt idx="119">
                    <c:v>2012</c:v>
                  </c:pt>
                  <c:pt idx="120">
                    <c:v>2013</c:v>
                  </c:pt>
                  <c:pt idx="121">
                    <c:v>2014</c:v>
                  </c:pt>
                  <c:pt idx="122">
                    <c:v>2015</c:v>
                  </c:pt>
                  <c:pt idx="123">
                    <c:v>2016</c:v>
                  </c:pt>
                  <c:pt idx="124">
                    <c:v>2012</c:v>
                  </c:pt>
                  <c:pt idx="125">
                    <c:v>2013</c:v>
                  </c:pt>
                  <c:pt idx="126">
                    <c:v>2014</c:v>
                  </c:pt>
                  <c:pt idx="127">
                    <c:v>2015</c:v>
                  </c:pt>
                  <c:pt idx="128">
                    <c:v>2005</c:v>
                  </c:pt>
                  <c:pt idx="129">
                    <c:v>2006</c:v>
                  </c:pt>
                  <c:pt idx="130">
                    <c:v>2007</c:v>
                  </c:pt>
                  <c:pt idx="131">
                    <c:v>2008</c:v>
                  </c:pt>
                  <c:pt idx="132">
                    <c:v>2009</c:v>
                  </c:pt>
                  <c:pt idx="133">
                    <c:v>2010</c:v>
                  </c:pt>
                  <c:pt idx="134">
                    <c:v>2011</c:v>
                  </c:pt>
                  <c:pt idx="135">
                    <c:v>2012</c:v>
                  </c:pt>
                  <c:pt idx="136">
                    <c:v>2013</c:v>
                  </c:pt>
                  <c:pt idx="137">
                    <c:v>2014</c:v>
                  </c:pt>
                  <c:pt idx="138">
                    <c:v>2015</c:v>
                  </c:pt>
                  <c:pt idx="139">
                    <c:v>2011</c:v>
                  </c:pt>
                  <c:pt idx="140">
                    <c:v>2012</c:v>
                  </c:pt>
                  <c:pt idx="141">
                    <c:v>2013</c:v>
                  </c:pt>
                  <c:pt idx="142">
                    <c:v>2014</c:v>
                  </c:pt>
                  <c:pt idx="143">
                    <c:v>2015</c:v>
                  </c:pt>
                  <c:pt idx="144">
                    <c:v>2016</c:v>
                  </c:pt>
                </c:lvl>
                <c:lvl>
                  <c:pt idx="0">
                    <c:v>Alumni</c:v>
                  </c:pt>
                  <c:pt idx="11">
                    <c:v>Alumni Employment Rank</c:v>
                  </c:pt>
                  <c:pt idx="15">
                    <c:v>Award</c:v>
                  </c:pt>
                  <c:pt idx="26">
                    <c:v>Citations</c:v>
                  </c:pt>
                  <c:pt idx="32">
                    <c:v>Citations Rank</c:v>
                  </c:pt>
                  <c:pt idx="36">
                    <c:v>HiCi</c:v>
                  </c:pt>
                  <c:pt idx="47">
                    <c:v>Income</c:v>
                  </c:pt>
                  <c:pt idx="53">
                    <c:v>Influence Rank</c:v>
                  </c:pt>
                  <c:pt idx="57">
                    <c:v>International</c:v>
                  </c:pt>
                  <c:pt idx="63">
                    <c:v>N and S</c:v>
                  </c:pt>
                  <c:pt idx="74">
                    <c:v>Patents Rank</c:v>
                  </c:pt>
                  <c:pt idx="78">
                    <c:v>PCP</c:v>
                  </c:pt>
                  <c:pt idx="89">
                    <c:v>Pub</c:v>
                  </c:pt>
                  <c:pt idx="100">
                    <c:v>Publications Rank</c:v>
                  </c:pt>
                  <c:pt idx="104">
                    <c:v>Quality of Education Rank</c:v>
                  </c:pt>
                  <c:pt idx="108">
                    <c:v>Quality of Faculty Rank</c:v>
                  </c:pt>
                  <c:pt idx="112">
                    <c:v>Research</c:v>
                  </c:pt>
                  <c:pt idx="118">
                    <c:v>Teaching</c:v>
                  </c:pt>
                  <c:pt idx="124">
                    <c:v>Total CWUR</c:v>
                  </c:pt>
                  <c:pt idx="128">
                    <c:v>Total Shanghai</c:v>
                  </c:pt>
                  <c:pt idx="139">
                    <c:v>Total Times</c:v>
                  </c:pt>
                </c:lvl>
              </c:multiLvlStrCache>
            </c:multiLvlStrRef>
          </c:cat>
          <c:val>
            <c:numRef>
              <c:f>Ques_8!$H$20:$H$185</c:f>
              <c:numCache>
                <c:formatCode>General</c:formatCode>
                <c:ptCount val="145"/>
                <c:pt idx="0">
                  <c:v>0.15</c:v>
                </c:pt>
                <c:pt idx="1">
                  <c:v>0.15</c:v>
                </c:pt>
                <c:pt idx="2">
                  <c:v>0.15</c:v>
                </c:pt>
                <c:pt idx="3">
                  <c:v>0.15</c:v>
                </c:pt>
                <c:pt idx="4">
                  <c:v>0.15</c:v>
                </c:pt>
                <c:pt idx="5">
                  <c:v>0.15</c:v>
                </c:pt>
                <c:pt idx="6">
                  <c:v>0.15</c:v>
                </c:pt>
                <c:pt idx="7">
                  <c:v>0.15</c:v>
                </c:pt>
                <c:pt idx="8">
                  <c:v>0.15</c:v>
                </c:pt>
                <c:pt idx="9">
                  <c:v>0.15</c:v>
                </c:pt>
                <c:pt idx="10">
                  <c:v>0.15</c:v>
                </c:pt>
                <c:pt idx="11">
                  <c:v>0.15</c:v>
                </c:pt>
                <c:pt idx="12">
                  <c:v>0.15</c:v>
                </c:pt>
                <c:pt idx="13">
                  <c:v>0.15000000000000199</c:v>
                </c:pt>
                <c:pt idx="14">
                  <c:v>0.15000000000000199</c:v>
                </c:pt>
                <c:pt idx="15">
                  <c:v>9.9999999999999797E-2</c:v>
                </c:pt>
                <c:pt idx="16">
                  <c:v>9.9999999999999797E-2</c:v>
                </c:pt>
                <c:pt idx="17">
                  <c:v>9.9999999999999797E-2</c:v>
                </c:pt>
                <c:pt idx="18">
                  <c:v>9.9999999999999797E-2</c:v>
                </c:pt>
                <c:pt idx="19">
                  <c:v>9.9999999999999797E-2</c:v>
                </c:pt>
                <c:pt idx="20">
                  <c:v>9.9999999999999797E-2</c:v>
                </c:pt>
                <c:pt idx="21">
                  <c:v>9.9999999999999797E-2</c:v>
                </c:pt>
                <c:pt idx="22">
                  <c:v>9.9999999999999797E-2</c:v>
                </c:pt>
                <c:pt idx="23">
                  <c:v>9.9999999999999797E-2</c:v>
                </c:pt>
                <c:pt idx="24">
                  <c:v>9.9999999999999797E-2</c:v>
                </c:pt>
                <c:pt idx="25">
                  <c:v>9.9999999999999797E-2</c:v>
                </c:pt>
                <c:pt idx="26">
                  <c:v>0.19999999999999901</c:v>
                </c:pt>
                <c:pt idx="27">
                  <c:v>0.2</c:v>
                </c:pt>
                <c:pt idx="28">
                  <c:v>0.2</c:v>
                </c:pt>
                <c:pt idx="29">
                  <c:v>0.2</c:v>
                </c:pt>
                <c:pt idx="30">
                  <c:v>0.2</c:v>
                </c:pt>
                <c:pt idx="31">
                  <c:v>0.19999999999999901</c:v>
                </c:pt>
                <c:pt idx="32">
                  <c:v>0.15</c:v>
                </c:pt>
                <c:pt idx="33">
                  <c:v>0.15</c:v>
                </c:pt>
                <c:pt idx="34">
                  <c:v>0.15000000000000199</c:v>
                </c:pt>
                <c:pt idx="35">
                  <c:v>0.15000000000000199</c:v>
                </c:pt>
                <c:pt idx="36">
                  <c:v>0.19999999999999901</c:v>
                </c:pt>
                <c:pt idx="37">
                  <c:v>0.19999999999999901</c:v>
                </c:pt>
                <c:pt idx="38">
                  <c:v>0.19999999999999901</c:v>
                </c:pt>
                <c:pt idx="39">
                  <c:v>0.19999999999999901</c:v>
                </c:pt>
                <c:pt idx="40">
                  <c:v>0.19999999999999901</c:v>
                </c:pt>
                <c:pt idx="41">
                  <c:v>0.19999999999999901</c:v>
                </c:pt>
                <c:pt idx="42">
                  <c:v>0.19999999999999901</c:v>
                </c:pt>
                <c:pt idx="43">
                  <c:v>0.19999999999999901</c:v>
                </c:pt>
                <c:pt idx="44">
                  <c:v>0.19999999999999901</c:v>
                </c:pt>
                <c:pt idx="45">
                  <c:v>0.19999999999999901</c:v>
                </c:pt>
                <c:pt idx="46">
                  <c:v>0.19999999999999901</c:v>
                </c:pt>
                <c:pt idx="47">
                  <c:v>9.99999999999997E-2</c:v>
                </c:pt>
                <c:pt idx="48">
                  <c:v>9.9999999999999797E-2</c:v>
                </c:pt>
                <c:pt idx="49">
                  <c:v>9.9999999999999797E-2</c:v>
                </c:pt>
                <c:pt idx="50">
                  <c:v>9.9999999999999895E-2</c:v>
                </c:pt>
                <c:pt idx="51">
                  <c:v>9.9999999999999895E-2</c:v>
                </c:pt>
                <c:pt idx="52">
                  <c:v>9.9999999999999797E-2</c:v>
                </c:pt>
                <c:pt idx="53">
                  <c:v>9.9999999999999797E-2</c:v>
                </c:pt>
                <c:pt idx="54">
                  <c:v>9.9999999999999797E-2</c:v>
                </c:pt>
                <c:pt idx="55">
                  <c:v>9.9999999999998507E-2</c:v>
                </c:pt>
                <c:pt idx="56">
                  <c:v>9.9999999999998507E-2</c:v>
                </c:pt>
                <c:pt idx="57">
                  <c:v>9.9999999999999895E-2</c:v>
                </c:pt>
                <c:pt idx="58">
                  <c:v>0.1</c:v>
                </c:pt>
                <c:pt idx="59">
                  <c:v>0.1</c:v>
                </c:pt>
                <c:pt idx="60">
                  <c:v>0.1</c:v>
                </c:pt>
                <c:pt idx="61">
                  <c:v>0.1</c:v>
                </c:pt>
                <c:pt idx="62">
                  <c:v>9.99999999999997E-2</c:v>
                </c:pt>
                <c:pt idx="63">
                  <c:v>9.9999999999999797E-2</c:v>
                </c:pt>
                <c:pt idx="64">
                  <c:v>9.9999999999999797E-2</c:v>
                </c:pt>
                <c:pt idx="65">
                  <c:v>9.9999999999999797E-2</c:v>
                </c:pt>
                <c:pt idx="66">
                  <c:v>9.9999999999999797E-2</c:v>
                </c:pt>
                <c:pt idx="67">
                  <c:v>9.9999999999999797E-2</c:v>
                </c:pt>
                <c:pt idx="68">
                  <c:v>9.9999999999999797E-2</c:v>
                </c:pt>
                <c:pt idx="69">
                  <c:v>9.9999999999999797E-2</c:v>
                </c:pt>
                <c:pt idx="70">
                  <c:v>9.9999999999999797E-2</c:v>
                </c:pt>
                <c:pt idx="71">
                  <c:v>9.9999999999999797E-2</c:v>
                </c:pt>
                <c:pt idx="72">
                  <c:v>9.9999999999999797E-2</c:v>
                </c:pt>
                <c:pt idx="73">
                  <c:v>9.9999999999999797E-2</c:v>
                </c:pt>
                <c:pt idx="74">
                  <c:v>9.9999999999999797E-2</c:v>
                </c:pt>
                <c:pt idx="75">
                  <c:v>9.9999999999999797E-2</c:v>
                </c:pt>
                <c:pt idx="76">
                  <c:v>9.9999999999998507E-2</c:v>
                </c:pt>
                <c:pt idx="77">
                  <c:v>9.9999999999998507E-2</c:v>
                </c:pt>
                <c:pt idx="78">
                  <c:v>9.9999999999999797E-2</c:v>
                </c:pt>
                <c:pt idx="79">
                  <c:v>9.9999999999999797E-2</c:v>
                </c:pt>
                <c:pt idx="80">
                  <c:v>9.9999999999999797E-2</c:v>
                </c:pt>
                <c:pt idx="81">
                  <c:v>9.9999999999999797E-2</c:v>
                </c:pt>
                <c:pt idx="82">
                  <c:v>9.9999999999999797E-2</c:v>
                </c:pt>
                <c:pt idx="83">
                  <c:v>9.9999999999999797E-2</c:v>
                </c:pt>
                <c:pt idx="84">
                  <c:v>9.9999999999999797E-2</c:v>
                </c:pt>
                <c:pt idx="85">
                  <c:v>9.9999999999999797E-2</c:v>
                </c:pt>
                <c:pt idx="86">
                  <c:v>9.9999999999999797E-2</c:v>
                </c:pt>
                <c:pt idx="87">
                  <c:v>9.9999999999999797E-2</c:v>
                </c:pt>
                <c:pt idx="88">
                  <c:v>9.9999999999999797E-2</c:v>
                </c:pt>
                <c:pt idx="89">
                  <c:v>0.15</c:v>
                </c:pt>
                <c:pt idx="90">
                  <c:v>0.15</c:v>
                </c:pt>
                <c:pt idx="91">
                  <c:v>0.15</c:v>
                </c:pt>
                <c:pt idx="92">
                  <c:v>0.15</c:v>
                </c:pt>
                <c:pt idx="93">
                  <c:v>0.15</c:v>
                </c:pt>
                <c:pt idx="94">
                  <c:v>0.15</c:v>
                </c:pt>
                <c:pt idx="95">
                  <c:v>0.15</c:v>
                </c:pt>
                <c:pt idx="96">
                  <c:v>0.15</c:v>
                </c:pt>
                <c:pt idx="97">
                  <c:v>0.15</c:v>
                </c:pt>
                <c:pt idx="98">
                  <c:v>0.15</c:v>
                </c:pt>
                <c:pt idx="99">
                  <c:v>0.15</c:v>
                </c:pt>
                <c:pt idx="100">
                  <c:v>0.15</c:v>
                </c:pt>
                <c:pt idx="101">
                  <c:v>0.15</c:v>
                </c:pt>
                <c:pt idx="102">
                  <c:v>0.15000000000000199</c:v>
                </c:pt>
                <c:pt idx="103">
                  <c:v>0.15000000000000199</c:v>
                </c:pt>
                <c:pt idx="104">
                  <c:v>9.9999999999999797E-2</c:v>
                </c:pt>
                <c:pt idx="105">
                  <c:v>9.9999999999999797E-2</c:v>
                </c:pt>
                <c:pt idx="106">
                  <c:v>9.9999999999998507E-2</c:v>
                </c:pt>
                <c:pt idx="107">
                  <c:v>9.9999999999998507E-2</c:v>
                </c:pt>
                <c:pt idx="108">
                  <c:v>0.15</c:v>
                </c:pt>
                <c:pt idx="109">
                  <c:v>0.15</c:v>
                </c:pt>
                <c:pt idx="110">
                  <c:v>0.15000000000000199</c:v>
                </c:pt>
                <c:pt idx="111">
                  <c:v>0.15000000000000199</c:v>
                </c:pt>
                <c:pt idx="112">
                  <c:v>0.149999999999999</c:v>
                </c:pt>
                <c:pt idx="113">
                  <c:v>0.149999999999999</c:v>
                </c:pt>
                <c:pt idx="114">
                  <c:v>0.149999999999999</c:v>
                </c:pt>
                <c:pt idx="115">
                  <c:v>0.149999999999999</c:v>
                </c:pt>
                <c:pt idx="116">
                  <c:v>0.149999999999999</c:v>
                </c:pt>
                <c:pt idx="117">
                  <c:v>0.15</c:v>
                </c:pt>
                <c:pt idx="118">
                  <c:v>0.149999999999999</c:v>
                </c:pt>
                <c:pt idx="119">
                  <c:v>0.149999999999999</c:v>
                </c:pt>
                <c:pt idx="120">
                  <c:v>0.149999999999999</c:v>
                </c:pt>
                <c:pt idx="121">
                  <c:v>0.149999999999999</c:v>
                </c:pt>
                <c:pt idx="122">
                  <c:v>0.149999999999999</c:v>
                </c:pt>
                <c:pt idx="123">
                  <c:v>0.15</c:v>
                </c:pt>
                <c:pt idx="124">
                  <c:v>9.9999999999999797E-2</c:v>
                </c:pt>
                <c:pt idx="125">
                  <c:v>9.9999999999999797E-2</c:v>
                </c:pt>
                <c:pt idx="126">
                  <c:v>9.9999999999998507E-2</c:v>
                </c:pt>
                <c:pt idx="127">
                  <c:v>9.9999999999998507E-2</c:v>
                </c:pt>
                <c:pt idx="128">
                  <c:v>0.19999999999999901</c:v>
                </c:pt>
                <c:pt idx="129">
                  <c:v>0.19999999999999901</c:v>
                </c:pt>
                <c:pt idx="130">
                  <c:v>0.19999999999999901</c:v>
                </c:pt>
                <c:pt idx="131">
                  <c:v>0.19999999999999901</c:v>
                </c:pt>
                <c:pt idx="132">
                  <c:v>0.19999999999999901</c:v>
                </c:pt>
                <c:pt idx="133">
                  <c:v>0.19999999999999901</c:v>
                </c:pt>
                <c:pt idx="134">
                  <c:v>0.19999999999999901</c:v>
                </c:pt>
                <c:pt idx="135">
                  <c:v>0.19999999999999901</c:v>
                </c:pt>
                <c:pt idx="136">
                  <c:v>0.19999999999999901</c:v>
                </c:pt>
                <c:pt idx="137">
                  <c:v>0.19999999999999901</c:v>
                </c:pt>
                <c:pt idx="138">
                  <c:v>0.19999999999999901</c:v>
                </c:pt>
                <c:pt idx="139">
                  <c:v>0.29999999999999899</c:v>
                </c:pt>
                <c:pt idx="140">
                  <c:v>0.29999999999999899</c:v>
                </c:pt>
                <c:pt idx="141">
                  <c:v>0.29999999999999799</c:v>
                </c:pt>
                <c:pt idx="142">
                  <c:v>0.29999999999999799</c:v>
                </c:pt>
                <c:pt idx="143">
                  <c:v>0.29999999999999799</c:v>
                </c:pt>
                <c:pt idx="144">
                  <c:v>0.3</c:v>
                </c:pt>
              </c:numCache>
            </c:numRef>
          </c:val>
          <c:smooth val="0"/>
          <c:extLst>
            <c:ext xmlns:c16="http://schemas.microsoft.com/office/drawing/2014/chart" uri="{C3380CC4-5D6E-409C-BE32-E72D297353CC}">
              <c16:uniqueId val="{00000000-8B2D-4611-B9E1-73BCBE97210A}"/>
            </c:ext>
          </c:extLst>
        </c:ser>
        <c:dLbls>
          <c:showLegendKey val="0"/>
          <c:showVal val="0"/>
          <c:showCatName val="0"/>
          <c:showSerName val="0"/>
          <c:showPercent val="0"/>
          <c:showBubbleSize val="0"/>
        </c:dLbls>
        <c:smooth val="0"/>
        <c:axId val="1522592511"/>
        <c:axId val="1521793711"/>
      </c:lineChart>
      <c:catAx>
        <c:axId val="1522592511"/>
        <c:scaling>
          <c:orientation val="minMax"/>
        </c:scaling>
        <c:delete val="1"/>
        <c:axPos val="b"/>
        <c:numFmt formatCode="General" sourceLinked="1"/>
        <c:majorTickMark val="none"/>
        <c:minorTickMark val="none"/>
        <c:tickLblPos val="nextTo"/>
        <c:crossAx val="1521793711"/>
        <c:crosses val="autoZero"/>
        <c:auto val="1"/>
        <c:lblAlgn val="ctr"/>
        <c:lblOffset val="100"/>
        <c:noMultiLvlLbl val="0"/>
      </c:catAx>
      <c:valAx>
        <c:axId val="15217937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259251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5e77e6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5e77e6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943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685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e606185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e606185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5e77e6543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5e77e6543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471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287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1079004"/>
            <a:ext cx="5007300" cy="2194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800">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52563" y="3464767"/>
            <a:ext cx="3815400" cy="2148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rimo"/>
                <a:ea typeface="Arimo"/>
                <a:cs typeface="Arimo"/>
                <a:sym typeface="Arim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80400" y="1273525"/>
            <a:ext cx="4445400" cy="1740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2431100" y="3530450"/>
            <a:ext cx="4580400" cy="3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a:off x="714300" y="1764027"/>
            <a:ext cx="1367400" cy="75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75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cxnSp>
        <p:nvCxnSpPr>
          <p:cNvPr id="17" name="Google Shape;17;p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8;p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4384500" y="1404538"/>
            <a:ext cx="4045200" cy="7686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7" name="Google Shape;47;p9"/>
          <p:cNvSpPr txBox="1">
            <a:spLocks noGrp="1"/>
          </p:cNvSpPr>
          <p:nvPr>
            <p:ph type="subTitle" idx="1"/>
          </p:nvPr>
        </p:nvSpPr>
        <p:spPr>
          <a:xfrm>
            <a:off x="4384500" y="2314563"/>
            <a:ext cx="4045200" cy="14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48" name="Google Shape;48;p9"/>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9" name="Google Shape;49;p9"/>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
  <p:cSld name="CUSTOM_5">
    <p:spTree>
      <p:nvGrpSpPr>
        <p:cNvPr id="1" name="Shape 162"/>
        <p:cNvGrpSpPr/>
        <p:nvPr/>
      </p:nvGrpSpPr>
      <p:grpSpPr>
        <a:xfrm>
          <a:off x="0" y="0"/>
          <a:ext cx="0" cy="0"/>
          <a:chOff x="0" y="0"/>
          <a:chExt cx="0" cy="0"/>
        </a:xfrm>
      </p:grpSpPr>
      <p:sp>
        <p:nvSpPr>
          <p:cNvPr id="163" name="Google Shape;163;p23"/>
          <p:cNvSpPr txBox="1">
            <a:spLocks noGrp="1"/>
          </p:cNvSpPr>
          <p:nvPr>
            <p:ph type="subTitle" idx="1"/>
          </p:nvPr>
        </p:nvSpPr>
        <p:spPr>
          <a:xfrm>
            <a:off x="3024150" y="2831188"/>
            <a:ext cx="3095700" cy="87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3"/>
          <p:cNvSpPr txBox="1">
            <a:spLocks noGrp="1"/>
          </p:cNvSpPr>
          <p:nvPr>
            <p:ph type="title"/>
          </p:nvPr>
        </p:nvSpPr>
        <p:spPr>
          <a:xfrm>
            <a:off x="3024150" y="1440213"/>
            <a:ext cx="3095700" cy="126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10700"/>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endParaRPr/>
          </a:p>
        </p:txBody>
      </p:sp>
      <p:cxnSp>
        <p:nvCxnSpPr>
          <p:cNvPr id="165" name="Google Shape;165;p2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2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3">
  <p:cSld name="CUSTOM_6_1_2">
    <p:spTree>
      <p:nvGrpSpPr>
        <p:cNvPr id="1" name="Shape 177"/>
        <p:cNvGrpSpPr/>
        <p:nvPr/>
      </p:nvGrpSpPr>
      <p:grpSpPr>
        <a:xfrm>
          <a:off x="0" y="0"/>
          <a:ext cx="0" cy="0"/>
          <a:chOff x="0" y="0"/>
          <a:chExt cx="0" cy="0"/>
        </a:xfrm>
      </p:grpSpPr>
      <p:sp>
        <p:nvSpPr>
          <p:cNvPr id="178" name="Google Shape;178;p26"/>
          <p:cNvSpPr txBox="1">
            <a:spLocks noGrp="1"/>
          </p:cNvSpPr>
          <p:nvPr>
            <p:ph type="subTitle" idx="1"/>
          </p:nvPr>
        </p:nvSpPr>
        <p:spPr>
          <a:xfrm>
            <a:off x="714300" y="1259225"/>
            <a:ext cx="5386200" cy="245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a:lvl1pPr>
            <a:lvl2pPr lvl="1" rtl="0">
              <a:lnSpc>
                <a:spcPct val="100000"/>
              </a:lnSpc>
              <a:spcBef>
                <a:spcPts val="0"/>
              </a:spcBef>
              <a:spcAft>
                <a:spcPts val="0"/>
              </a:spcAft>
              <a:buClr>
                <a:srgbClr val="595959"/>
              </a:buClr>
              <a:buSzPts val="1400"/>
              <a:buFont typeface="Anaheim"/>
              <a:buChar char="○"/>
              <a:defRPr sz="1200"/>
            </a:lvl2pPr>
            <a:lvl3pPr lvl="2" rtl="0">
              <a:lnSpc>
                <a:spcPct val="100000"/>
              </a:lnSpc>
              <a:spcBef>
                <a:spcPts val="0"/>
              </a:spcBef>
              <a:spcAft>
                <a:spcPts val="0"/>
              </a:spcAft>
              <a:buClr>
                <a:srgbClr val="595959"/>
              </a:buClr>
              <a:buSzPts val="1400"/>
              <a:buFont typeface="Anaheim"/>
              <a:buChar char="■"/>
              <a:defRPr sz="1200"/>
            </a:lvl3pPr>
            <a:lvl4pPr lvl="3" rtl="0">
              <a:lnSpc>
                <a:spcPct val="100000"/>
              </a:lnSpc>
              <a:spcBef>
                <a:spcPts val="0"/>
              </a:spcBef>
              <a:spcAft>
                <a:spcPts val="0"/>
              </a:spcAft>
              <a:buClr>
                <a:srgbClr val="595959"/>
              </a:buClr>
              <a:buSzPts val="1400"/>
              <a:buFont typeface="Anaheim"/>
              <a:buChar char="●"/>
              <a:defRPr sz="1200"/>
            </a:lvl4pPr>
            <a:lvl5pPr lvl="4" rtl="0">
              <a:lnSpc>
                <a:spcPct val="100000"/>
              </a:lnSpc>
              <a:spcBef>
                <a:spcPts val="0"/>
              </a:spcBef>
              <a:spcAft>
                <a:spcPts val="0"/>
              </a:spcAft>
              <a:buClr>
                <a:srgbClr val="595959"/>
              </a:buClr>
              <a:buSzPts val="1400"/>
              <a:buFont typeface="Anaheim"/>
              <a:buChar char="○"/>
              <a:defRPr sz="1200"/>
            </a:lvl5pPr>
            <a:lvl6pPr lvl="5" rtl="0">
              <a:lnSpc>
                <a:spcPct val="100000"/>
              </a:lnSpc>
              <a:spcBef>
                <a:spcPts val="0"/>
              </a:spcBef>
              <a:spcAft>
                <a:spcPts val="0"/>
              </a:spcAft>
              <a:buClr>
                <a:srgbClr val="595959"/>
              </a:buClr>
              <a:buSzPts val="1400"/>
              <a:buFont typeface="Anaheim"/>
              <a:buChar char="■"/>
              <a:defRPr sz="1200"/>
            </a:lvl6pPr>
            <a:lvl7pPr lvl="6" rtl="0">
              <a:lnSpc>
                <a:spcPct val="100000"/>
              </a:lnSpc>
              <a:spcBef>
                <a:spcPts val="0"/>
              </a:spcBef>
              <a:spcAft>
                <a:spcPts val="0"/>
              </a:spcAft>
              <a:buClr>
                <a:srgbClr val="595959"/>
              </a:buClr>
              <a:buSzPts val="1400"/>
              <a:buFont typeface="Anaheim"/>
              <a:buChar char="●"/>
              <a:defRPr sz="1200"/>
            </a:lvl7pPr>
            <a:lvl8pPr lvl="7" rtl="0">
              <a:lnSpc>
                <a:spcPct val="100000"/>
              </a:lnSpc>
              <a:spcBef>
                <a:spcPts val="0"/>
              </a:spcBef>
              <a:spcAft>
                <a:spcPts val="0"/>
              </a:spcAft>
              <a:buClr>
                <a:srgbClr val="595959"/>
              </a:buClr>
              <a:buSzPts val="1400"/>
              <a:buFont typeface="Anaheim"/>
              <a:buChar char="○"/>
              <a:defRPr sz="1200"/>
            </a:lvl8pPr>
            <a:lvl9pPr lvl="8" rtl="0">
              <a:lnSpc>
                <a:spcPct val="100000"/>
              </a:lnSpc>
              <a:spcBef>
                <a:spcPts val="0"/>
              </a:spcBef>
              <a:spcAft>
                <a:spcPts val="0"/>
              </a:spcAft>
              <a:buClr>
                <a:srgbClr val="595959"/>
              </a:buClr>
              <a:buSzPts val="1400"/>
              <a:buFont typeface="Anaheim"/>
              <a:buChar char="■"/>
              <a:defRPr sz="1200"/>
            </a:lvl9pPr>
          </a:lstStyle>
          <a:p>
            <a:endParaRPr/>
          </a:p>
        </p:txBody>
      </p:sp>
      <p:sp>
        <p:nvSpPr>
          <p:cNvPr id="179" name="Google Shape;179;p2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80" name="Google Shape;180;p2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2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9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95"/>
        <p:cNvGrpSpPr/>
        <p:nvPr/>
      </p:nvGrpSpPr>
      <p:grpSpPr>
        <a:xfrm>
          <a:off x="0" y="0"/>
          <a:ext cx="0" cy="0"/>
          <a:chOff x="0" y="0"/>
          <a:chExt cx="0" cy="0"/>
        </a:xfrm>
      </p:grpSpPr>
      <p:cxnSp>
        <p:nvCxnSpPr>
          <p:cNvPr id="196" name="Google Shape;196;p3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grpSp>
        <p:nvGrpSpPr>
          <p:cNvPr id="198" name="Google Shape;198;p30"/>
          <p:cNvGrpSpPr/>
          <p:nvPr/>
        </p:nvGrpSpPr>
        <p:grpSpPr>
          <a:xfrm>
            <a:off x="706060" y="1236002"/>
            <a:ext cx="695830" cy="243805"/>
            <a:chOff x="2271950" y="2722775"/>
            <a:chExt cx="575875" cy="201775"/>
          </a:xfrm>
        </p:grpSpPr>
        <p:sp>
          <p:nvSpPr>
            <p:cNvPr id="199" name="Google Shape;199;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0"/>
          <p:cNvSpPr/>
          <p:nvPr/>
        </p:nvSpPr>
        <p:spPr>
          <a:xfrm>
            <a:off x="7786413" y="8020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1915951" y="33677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30"/>
          <p:cNvGrpSpPr/>
          <p:nvPr/>
        </p:nvGrpSpPr>
        <p:grpSpPr>
          <a:xfrm>
            <a:off x="1401907" y="689254"/>
            <a:ext cx="953591" cy="334099"/>
            <a:chOff x="2271950" y="2722775"/>
            <a:chExt cx="575875" cy="201775"/>
          </a:xfrm>
        </p:grpSpPr>
        <p:sp>
          <p:nvSpPr>
            <p:cNvPr id="207" name="Google Shape;207;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30"/>
          <p:cNvSpPr/>
          <p:nvPr/>
        </p:nvSpPr>
        <p:spPr>
          <a:xfrm>
            <a:off x="6775477" y="396541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654063" y="1173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8224526" y="20420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1685758">
            <a:off x="7349828" y="1695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8224513"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rot="-1685758">
            <a:off x="2517753" y="14498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494952" y="24458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7674437" y="24596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rot="-4501656">
            <a:off x="7177993" y="3584747"/>
            <a:ext cx="700435" cy="696862"/>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rot="-4498560">
            <a:off x="7715362" y="3194685"/>
            <a:ext cx="372045" cy="370147"/>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rot="-4497731">
            <a:off x="7127795" y="2968777"/>
            <a:ext cx="503609" cy="50104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126688" y="34189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706038" y="19410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8140863" y="11731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rot="-1685758">
            <a:off x="930128" y="4021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1401912" y="42271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69" r:id="rId5"/>
    <p:sldLayoutId id="2147483672" r:id="rId6"/>
    <p:sldLayoutId id="2147483675" r:id="rId7"/>
    <p:sldLayoutId id="214748367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slide" Target="slide16.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16.xml"/></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slide" Target="slide1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slide" Target="slide1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slide" Target="slide16.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slide" Target="slide18.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slide" Target="slide16.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slide" Target="slide16.xml"/></Relationships>
</file>

<file path=ppt/slides/_rels/slide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slide" Target="slide1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p:cNvSpPr/>
          <p:nvPr/>
        </p:nvSpPr>
        <p:spPr>
          <a:xfrm>
            <a:off x="773476" y="3550292"/>
            <a:ext cx="39894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Shivam Upadhyay</a:t>
            </a:r>
            <a:endParaRPr dirty="0"/>
          </a:p>
        </p:txBody>
      </p:sp>
      <p:sp>
        <p:nvSpPr>
          <p:cNvPr id="239" name="Google Shape;239;p34"/>
          <p:cNvSpPr txBox="1">
            <a:spLocks noGrp="1"/>
          </p:cNvSpPr>
          <p:nvPr>
            <p:ph type="ctrTitle"/>
          </p:nvPr>
        </p:nvSpPr>
        <p:spPr>
          <a:xfrm>
            <a:off x="710989" y="656892"/>
            <a:ext cx="5139000" cy="24847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IN" sz="4400" dirty="0"/>
            </a:br>
            <a:br>
              <a:rPr lang="en-IN" sz="4400" dirty="0"/>
            </a:br>
            <a:br>
              <a:rPr lang="en-IN" sz="4400" dirty="0"/>
            </a:br>
            <a:br>
              <a:rPr lang="en-IN" sz="4400" dirty="0"/>
            </a:br>
            <a:br>
              <a:rPr lang="en-IN" sz="4400" dirty="0"/>
            </a:br>
            <a:br>
              <a:rPr lang="en-IN" sz="4400" dirty="0"/>
            </a:br>
            <a:br>
              <a:rPr lang="en-IN" sz="4400" dirty="0"/>
            </a:br>
            <a:br>
              <a:rPr lang="en-IN" sz="4400" dirty="0"/>
            </a:br>
            <a:br>
              <a:rPr lang="en-IN" sz="4400" dirty="0"/>
            </a:br>
            <a:br>
              <a:rPr lang="en-IN" sz="4400" dirty="0"/>
            </a:br>
            <a:r>
              <a:rPr lang="en" sz="4400" dirty="0"/>
              <a:t>  </a:t>
            </a:r>
            <a:br>
              <a:rPr lang="en" sz="4400" dirty="0"/>
            </a:br>
            <a:r>
              <a:rPr lang="en" sz="4400" dirty="0"/>
              <a:t>university success analysis</a:t>
            </a:r>
            <a:br>
              <a:rPr lang="en" sz="3600" dirty="0"/>
            </a:br>
            <a:endParaRPr sz="3600" dirty="0"/>
          </a:p>
        </p:txBody>
      </p:sp>
      <p:sp>
        <p:nvSpPr>
          <p:cNvPr id="241" name="Google Shape;241;p34"/>
          <p:cNvSpPr/>
          <p:nvPr/>
        </p:nvSpPr>
        <p:spPr>
          <a:xfrm>
            <a:off x="3177536" y="41215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p:nvPr/>
        </p:nvSpPr>
        <p:spPr>
          <a:xfrm rot="-1685758">
            <a:off x="4276753" y="42838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4"/>
          <p:cNvSpPr/>
          <p:nvPr/>
        </p:nvSpPr>
        <p:spPr>
          <a:xfrm>
            <a:off x="849500" y="1326279"/>
            <a:ext cx="1230024" cy="629849"/>
          </a:xfrm>
          <a:prstGeom prst="rect">
            <a:avLst/>
          </a:prstGeom>
        </p:spPr>
        <p:txBody>
          <a:bodyPr>
            <a:prstTxWarp prst="textPlain">
              <a:avLst/>
            </a:prstTxWarp>
          </a:bodyPr>
          <a:lstStyle/>
          <a:p>
            <a:pPr lvl="0" algn="ctr"/>
            <a:endParaRPr b="0" i="0" dirty="0">
              <a:ln w="9525" cap="flat" cmpd="sng">
                <a:solidFill>
                  <a:schemeClr val="dk1"/>
                </a:solidFill>
                <a:prstDash val="solid"/>
                <a:round/>
                <a:headEnd type="none" w="sm" len="sm"/>
                <a:tailEnd type="none" w="sm" len="sm"/>
              </a:ln>
              <a:noFill/>
              <a:latin typeface="Bebas Neue"/>
            </a:endParaRPr>
          </a:p>
        </p:txBody>
      </p:sp>
      <p:sp>
        <p:nvSpPr>
          <p:cNvPr id="244" name="Google Shape;244;p34"/>
          <p:cNvSpPr/>
          <p:nvPr/>
        </p:nvSpPr>
        <p:spPr>
          <a:xfrm>
            <a:off x="5138089" y="1519975"/>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txBox="1"/>
          <p:nvPr/>
        </p:nvSpPr>
        <p:spPr>
          <a:xfrm>
            <a:off x="773476" y="210771"/>
            <a:ext cx="805232"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endParaRPr dirty="0">
              <a:solidFill>
                <a:schemeClr val="lt2"/>
              </a:solidFill>
            </a:endParaRPr>
          </a:p>
        </p:txBody>
      </p:sp>
      <p:sp>
        <p:nvSpPr>
          <p:cNvPr id="246" name="Google Shape;246;p34">
            <a:hlinkClick r:id="rId3" action="ppaction://hlinksldjump"/>
          </p:cNvPr>
          <p:cNvSpPr txBox="1"/>
          <p:nvPr/>
        </p:nvSpPr>
        <p:spPr>
          <a:xfrm>
            <a:off x="255557" y="323811"/>
            <a:ext cx="1841070" cy="235896"/>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US" sz="1000" dirty="0">
                <a:solidFill>
                  <a:schemeClr val="dk1"/>
                </a:solidFill>
                <a:latin typeface="Bebas Neue"/>
                <a:ea typeface="Bebas Neue"/>
                <a:cs typeface="Bebas Neue"/>
                <a:sym typeface="Bebas Neue"/>
              </a:rPr>
              <a:t>Capstone   Project</a:t>
            </a:r>
            <a:endParaRPr sz="1000" dirty="0">
              <a:solidFill>
                <a:schemeClr val="dk1"/>
              </a:solidFill>
              <a:latin typeface="Bebas Neue"/>
              <a:ea typeface="Bebas Neue"/>
              <a:cs typeface="Bebas Neue"/>
              <a:sym typeface="Bebas Neue"/>
            </a:endParaRPr>
          </a:p>
        </p:txBody>
      </p:sp>
      <p:sp>
        <p:nvSpPr>
          <p:cNvPr id="247" name="Google Shape;247;p34">
            <a:hlinkClick r:id="rId4" action="ppaction://hlinksldjump"/>
          </p:cNvPr>
          <p:cNvSpPr txBox="1"/>
          <p:nvPr/>
        </p:nvSpPr>
        <p:spPr>
          <a:xfrm>
            <a:off x="773476" y="305147"/>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dirty="0">
              <a:solidFill>
                <a:schemeClr val="dk1"/>
              </a:solidFill>
              <a:latin typeface="Bebas Neue"/>
              <a:ea typeface="Bebas Neue"/>
              <a:cs typeface="Bebas Neue"/>
              <a:sym typeface="Bebas Neue"/>
            </a:endParaRPr>
          </a:p>
        </p:txBody>
      </p:sp>
      <p:grpSp>
        <p:nvGrpSpPr>
          <p:cNvPr id="259" name="Google Shape;259;p34"/>
          <p:cNvGrpSpPr/>
          <p:nvPr/>
        </p:nvGrpSpPr>
        <p:grpSpPr>
          <a:xfrm>
            <a:off x="5041963" y="757530"/>
            <a:ext cx="3701872" cy="3762679"/>
            <a:chOff x="5041963" y="757530"/>
            <a:chExt cx="3701872" cy="3762679"/>
          </a:xfrm>
        </p:grpSpPr>
        <p:sp>
          <p:nvSpPr>
            <p:cNvPr id="260" name="Google Shape;260;p34"/>
            <p:cNvSpPr/>
            <p:nvPr/>
          </p:nvSpPr>
          <p:spPr>
            <a:xfrm rot="7198710">
              <a:off x="6604948" y="1367176"/>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34"/>
            <p:cNvGrpSpPr/>
            <p:nvPr/>
          </p:nvGrpSpPr>
          <p:grpSpPr>
            <a:xfrm>
              <a:off x="5536526" y="2174241"/>
              <a:ext cx="858975" cy="300968"/>
              <a:chOff x="2271950" y="2722775"/>
              <a:chExt cx="575875" cy="201775"/>
            </a:xfrm>
          </p:grpSpPr>
          <p:sp>
            <p:nvSpPr>
              <p:cNvPr id="262" name="Google Shape;262;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4"/>
            <p:cNvSpPr/>
            <p:nvPr/>
          </p:nvSpPr>
          <p:spPr>
            <a:xfrm rot="8100000">
              <a:off x="6648045" y="27828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rot="7198710">
              <a:off x="5934873" y="32980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34"/>
            <p:cNvGrpSpPr/>
            <p:nvPr/>
          </p:nvGrpSpPr>
          <p:grpSpPr>
            <a:xfrm>
              <a:off x="6056200" y="1535350"/>
              <a:ext cx="2293204" cy="1710167"/>
              <a:chOff x="1062800" y="1986296"/>
              <a:chExt cx="2169540" cy="1617945"/>
            </a:xfrm>
          </p:grpSpPr>
          <p:sp>
            <p:nvSpPr>
              <p:cNvPr id="270" name="Google Shape;270;p34"/>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4"/>
            <p:cNvGrpSpPr/>
            <p:nvPr/>
          </p:nvGrpSpPr>
          <p:grpSpPr>
            <a:xfrm>
              <a:off x="7524694" y="2964516"/>
              <a:ext cx="953591" cy="334099"/>
              <a:chOff x="2271950" y="2722775"/>
              <a:chExt cx="575875" cy="201775"/>
            </a:xfrm>
          </p:grpSpPr>
          <p:sp>
            <p:nvSpPr>
              <p:cNvPr id="285" name="Google Shape;285;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4"/>
            <p:cNvGrpSpPr/>
            <p:nvPr/>
          </p:nvGrpSpPr>
          <p:grpSpPr>
            <a:xfrm>
              <a:off x="7653574" y="1141618"/>
              <a:ext cx="695830" cy="643529"/>
              <a:chOff x="3407216" y="1944760"/>
              <a:chExt cx="535831" cy="495479"/>
            </a:xfrm>
          </p:grpSpPr>
          <p:sp>
            <p:nvSpPr>
              <p:cNvPr id="291" name="Google Shape;291;p34"/>
              <p:cNvSpPr/>
              <p:nvPr/>
            </p:nvSpPr>
            <p:spPr>
              <a:xfrm>
                <a:off x="3747055" y="2059977"/>
                <a:ext cx="195992" cy="130486"/>
              </a:xfrm>
              <a:custGeom>
                <a:avLst/>
                <a:gdLst/>
                <a:ahLst/>
                <a:cxnLst/>
                <a:rect l="l" t="t" r="r" b="b"/>
                <a:pathLst>
                  <a:path w="5969" h="3974" extrusionOk="0">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3715468" y="1944760"/>
                <a:ext cx="143916" cy="193628"/>
              </a:xfrm>
              <a:custGeom>
                <a:avLst/>
                <a:gdLst/>
                <a:ahLst/>
                <a:cxnLst/>
                <a:rect l="l" t="t" r="r" b="b"/>
                <a:pathLst>
                  <a:path w="4383" h="5897" extrusionOk="0">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4"/>
              <p:cNvSpPr/>
              <p:nvPr/>
            </p:nvSpPr>
            <p:spPr>
              <a:xfrm>
                <a:off x="3407216" y="2031904"/>
                <a:ext cx="459197" cy="408336"/>
              </a:xfrm>
              <a:custGeom>
                <a:avLst/>
                <a:gdLst/>
                <a:ahLst/>
                <a:cxnLst/>
                <a:rect l="l" t="t" r="r" b="b"/>
                <a:pathLst>
                  <a:path w="13985" h="12436" extrusionOk="0">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34"/>
            <p:cNvSpPr/>
            <p:nvPr/>
          </p:nvSpPr>
          <p:spPr>
            <a:xfrm>
              <a:off x="8170289" y="42038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8030063" y="7575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p:nvPr/>
          </p:nvSpPr>
          <p:spPr>
            <a:xfrm>
              <a:off x="5256650"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70829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565327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5041963"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5692426" y="40286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rot="-1685758">
              <a:off x="6377366"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rot="-1685758">
              <a:off x="7465216" y="40524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a:off x="6575627" y="38168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5138089" y="15277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4"/>
            <p:cNvGrpSpPr/>
            <p:nvPr/>
          </p:nvGrpSpPr>
          <p:grpSpPr>
            <a:xfrm>
              <a:off x="6882732" y="2040297"/>
              <a:ext cx="1861102" cy="1904111"/>
              <a:chOff x="6882732" y="2040297"/>
              <a:chExt cx="1861102" cy="1904111"/>
            </a:xfrm>
          </p:grpSpPr>
          <p:grpSp>
            <p:nvGrpSpPr>
              <p:cNvPr id="306" name="Google Shape;306;p34"/>
              <p:cNvGrpSpPr/>
              <p:nvPr/>
            </p:nvGrpSpPr>
            <p:grpSpPr>
              <a:xfrm rot="1800000">
                <a:off x="7153488" y="2273972"/>
                <a:ext cx="1319590" cy="1436760"/>
                <a:chOff x="2956444" y="-416775"/>
                <a:chExt cx="1627918" cy="1772276"/>
              </a:xfrm>
            </p:grpSpPr>
            <p:sp>
              <p:nvSpPr>
                <p:cNvPr id="307" name="Google Shape;307;p34"/>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4"/>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2000" advTm="19949"/>
    </mc:Choice>
    <mc:Fallback xmlns="">
      <p:transition spd="slow" advTm="199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5BCB2E-A393-2CA7-54EC-4EAA24BC4C25}"/>
              </a:ext>
            </a:extLst>
          </p:cNvPr>
          <p:cNvSpPr txBox="1"/>
          <p:nvPr/>
        </p:nvSpPr>
        <p:spPr>
          <a:xfrm>
            <a:off x="6624320" y="249581"/>
            <a:ext cx="1931939" cy="738664"/>
          </a:xfrm>
          <a:prstGeom prst="rect">
            <a:avLst/>
          </a:prstGeom>
          <a:noFill/>
        </p:spPr>
        <p:txBody>
          <a:bodyPr wrap="none" rtlCol="0">
            <a:spAutoFit/>
          </a:bodyPr>
          <a:lstStyle/>
          <a:p>
            <a:r>
              <a:rPr lang="en-IN" dirty="0">
                <a:solidFill>
                  <a:schemeClr val="lt2"/>
                </a:solidFill>
                <a:latin typeface="Bebas Neue"/>
                <a:ea typeface="Bebas Neue"/>
                <a:cs typeface="Bebas Neue"/>
                <a:sym typeface="Bebas Neue"/>
              </a:rPr>
              <a:t>University  success  ANALYSIS</a:t>
            </a:r>
            <a:endParaRPr lang="en-IN" dirty="0">
              <a:solidFill>
                <a:schemeClr val="lt2"/>
              </a:solidFill>
            </a:endParaRPr>
          </a:p>
          <a:p>
            <a:endParaRPr lang="en-IN" dirty="0"/>
          </a:p>
          <a:p>
            <a:endParaRPr lang="en-IN" dirty="0"/>
          </a:p>
        </p:txBody>
      </p:sp>
      <p:sp>
        <p:nvSpPr>
          <p:cNvPr id="5" name="TextBox 4">
            <a:extLst>
              <a:ext uri="{FF2B5EF4-FFF2-40B4-BE49-F238E27FC236}">
                <a16:creationId xmlns:a16="http://schemas.microsoft.com/office/drawing/2014/main" id="{E57344E7-04E0-92F3-ECF2-B3D9956628CD}"/>
              </a:ext>
            </a:extLst>
          </p:cNvPr>
          <p:cNvSpPr txBox="1"/>
          <p:nvPr/>
        </p:nvSpPr>
        <p:spPr>
          <a:xfrm>
            <a:off x="800941" y="196427"/>
            <a:ext cx="1353256" cy="307777"/>
          </a:xfrm>
          <a:prstGeom prst="rect">
            <a:avLst/>
          </a:prstGeom>
          <a:noFill/>
        </p:spPr>
        <p:txBody>
          <a:bodyPr wrap="none" rtlCol="0">
            <a:spAutoFit/>
          </a:bodyPr>
          <a:lstStyle/>
          <a:p>
            <a:r>
              <a:rPr lang="en-US" b="1" dirty="0">
                <a:solidFill>
                  <a:schemeClr val="tx1"/>
                </a:solidFill>
              </a:rPr>
              <a:t>DASHBOARD</a:t>
            </a:r>
            <a:endParaRPr lang="en-IN" b="1" dirty="0">
              <a:solidFill>
                <a:schemeClr val="tx1"/>
              </a:solidFill>
            </a:endParaRPr>
          </a:p>
        </p:txBody>
      </p:sp>
      <p:pic>
        <p:nvPicPr>
          <p:cNvPr id="3" name="Picture 2">
            <a:extLst>
              <a:ext uri="{FF2B5EF4-FFF2-40B4-BE49-F238E27FC236}">
                <a16:creationId xmlns:a16="http://schemas.microsoft.com/office/drawing/2014/main" id="{22EB8CAE-87D8-4A74-6BC4-63424944FFDC}"/>
              </a:ext>
            </a:extLst>
          </p:cNvPr>
          <p:cNvPicPr>
            <a:picLocks noChangeAspect="1"/>
          </p:cNvPicPr>
          <p:nvPr/>
        </p:nvPicPr>
        <p:blipFill>
          <a:blip r:embed="rId2"/>
          <a:stretch>
            <a:fillRect/>
          </a:stretch>
        </p:blipFill>
        <p:spPr>
          <a:xfrm>
            <a:off x="704427" y="582506"/>
            <a:ext cx="7748693" cy="4036907"/>
          </a:xfrm>
          <a:prstGeom prst="rect">
            <a:avLst/>
          </a:prstGeom>
        </p:spPr>
      </p:pic>
    </p:spTree>
    <p:extLst>
      <p:ext uri="{BB962C8B-B14F-4D97-AF65-F5344CB8AC3E}">
        <p14:creationId xmlns:p14="http://schemas.microsoft.com/office/powerpoint/2010/main" val="1716158902"/>
      </p:ext>
    </p:extLst>
  </p:cSld>
  <p:clrMapOvr>
    <a:masterClrMapping/>
  </p:clrMapOvr>
  <mc:AlternateContent xmlns:mc="http://schemas.openxmlformats.org/markup-compatibility/2006" xmlns:p14="http://schemas.microsoft.com/office/powerpoint/2010/main">
    <mc:Choice Requires="p14">
      <p:transition spd="slow" p14:dur="2000" advTm="37796"/>
    </mc:Choice>
    <mc:Fallback xmlns="">
      <p:transition spd="slow" advTm="3779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5BCB2E-A393-2CA7-54EC-4EAA24BC4C25}"/>
              </a:ext>
            </a:extLst>
          </p:cNvPr>
          <p:cNvSpPr txBox="1"/>
          <p:nvPr/>
        </p:nvSpPr>
        <p:spPr>
          <a:xfrm>
            <a:off x="6624320" y="249581"/>
            <a:ext cx="1931939" cy="738664"/>
          </a:xfrm>
          <a:prstGeom prst="rect">
            <a:avLst/>
          </a:prstGeom>
          <a:noFill/>
        </p:spPr>
        <p:txBody>
          <a:bodyPr wrap="none" rtlCol="0">
            <a:spAutoFit/>
          </a:bodyPr>
          <a:lstStyle/>
          <a:p>
            <a:r>
              <a:rPr lang="en-IN" dirty="0">
                <a:solidFill>
                  <a:schemeClr val="lt2"/>
                </a:solidFill>
                <a:latin typeface="Bebas Neue"/>
                <a:ea typeface="Bebas Neue"/>
                <a:cs typeface="Bebas Neue"/>
                <a:sym typeface="Bebas Neue"/>
              </a:rPr>
              <a:t>University  success  ANALYSIS</a:t>
            </a:r>
            <a:endParaRPr lang="en-IN" dirty="0">
              <a:solidFill>
                <a:schemeClr val="lt2"/>
              </a:solidFill>
            </a:endParaRPr>
          </a:p>
          <a:p>
            <a:endParaRPr lang="en-IN" dirty="0"/>
          </a:p>
          <a:p>
            <a:endParaRPr lang="en-IN" dirty="0"/>
          </a:p>
        </p:txBody>
      </p:sp>
      <p:sp>
        <p:nvSpPr>
          <p:cNvPr id="5" name="TextBox 4">
            <a:extLst>
              <a:ext uri="{FF2B5EF4-FFF2-40B4-BE49-F238E27FC236}">
                <a16:creationId xmlns:a16="http://schemas.microsoft.com/office/drawing/2014/main" id="{E57344E7-04E0-92F3-ECF2-B3D9956628CD}"/>
              </a:ext>
            </a:extLst>
          </p:cNvPr>
          <p:cNvSpPr txBox="1"/>
          <p:nvPr/>
        </p:nvSpPr>
        <p:spPr>
          <a:xfrm>
            <a:off x="800941" y="196427"/>
            <a:ext cx="1353256" cy="307777"/>
          </a:xfrm>
          <a:prstGeom prst="rect">
            <a:avLst/>
          </a:prstGeom>
          <a:noFill/>
        </p:spPr>
        <p:txBody>
          <a:bodyPr wrap="none" rtlCol="0">
            <a:spAutoFit/>
          </a:bodyPr>
          <a:lstStyle/>
          <a:p>
            <a:r>
              <a:rPr lang="en-US" b="1" dirty="0">
                <a:solidFill>
                  <a:schemeClr val="tx1"/>
                </a:solidFill>
              </a:rPr>
              <a:t>DASHBOARD</a:t>
            </a:r>
            <a:endParaRPr lang="en-IN" b="1" dirty="0">
              <a:solidFill>
                <a:schemeClr val="tx1"/>
              </a:solidFill>
            </a:endParaRPr>
          </a:p>
        </p:txBody>
      </p:sp>
      <p:pic>
        <p:nvPicPr>
          <p:cNvPr id="3" name="Picture 2">
            <a:extLst>
              <a:ext uri="{FF2B5EF4-FFF2-40B4-BE49-F238E27FC236}">
                <a16:creationId xmlns:a16="http://schemas.microsoft.com/office/drawing/2014/main" id="{EDAD068D-FBD9-4164-C480-A0BF657426B9}"/>
              </a:ext>
            </a:extLst>
          </p:cNvPr>
          <p:cNvPicPr>
            <a:picLocks noChangeAspect="1"/>
          </p:cNvPicPr>
          <p:nvPr/>
        </p:nvPicPr>
        <p:blipFill>
          <a:blip r:embed="rId2"/>
          <a:stretch>
            <a:fillRect/>
          </a:stretch>
        </p:blipFill>
        <p:spPr>
          <a:xfrm>
            <a:off x="704428" y="568960"/>
            <a:ext cx="7735146" cy="4050453"/>
          </a:xfrm>
          <a:prstGeom prst="rect">
            <a:avLst/>
          </a:prstGeom>
        </p:spPr>
      </p:pic>
    </p:spTree>
    <p:extLst>
      <p:ext uri="{BB962C8B-B14F-4D97-AF65-F5344CB8AC3E}">
        <p14:creationId xmlns:p14="http://schemas.microsoft.com/office/powerpoint/2010/main" val="447219041"/>
      </p:ext>
    </p:extLst>
  </p:cSld>
  <p:clrMapOvr>
    <a:masterClrMapping/>
  </p:clrMapOvr>
  <mc:AlternateContent xmlns:mc="http://schemas.openxmlformats.org/markup-compatibility/2006" xmlns:p14="http://schemas.microsoft.com/office/powerpoint/2010/main">
    <mc:Choice Requires="p14">
      <p:transition spd="slow" p14:dur="2000" advTm="35920"/>
    </mc:Choice>
    <mc:Fallback xmlns="">
      <p:transition spd="slow" advTm="3592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5BCB2E-A393-2CA7-54EC-4EAA24BC4C25}"/>
              </a:ext>
            </a:extLst>
          </p:cNvPr>
          <p:cNvSpPr txBox="1"/>
          <p:nvPr/>
        </p:nvSpPr>
        <p:spPr>
          <a:xfrm>
            <a:off x="6624320" y="249581"/>
            <a:ext cx="1931939" cy="738664"/>
          </a:xfrm>
          <a:prstGeom prst="rect">
            <a:avLst/>
          </a:prstGeom>
          <a:noFill/>
        </p:spPr>
        <p:txBody>
          <a:bodyPr wrap="none" rtlCol="0">
            <a:spAutoFit/>
          </a:bodyPr>
          <a:lstStyle/>
          <a:p>
            <a:r>
              <a:rPr lang="en-IN" dirty="0">
                <a:solidFill>
                  <a:schemeClr val="lt2"/>
                </a:solidFill>
                <a:latin typeface="Bebas Neue"/>
                <a:ea typeface="Bebas Neue"/>
                <a:cs typeface="Bebas Neue"/>
                <a:sym typeface="Bebas Neue"/>
              </a:rPr>
              <a:t>University  success  ANALYSIS</a:t>
            </a:r>
            <a:endParaRPr lang="en-IN" dirty="0">
              <a:solidFill>
                <a:schemeClr val="lt2"/>
              </a:solidFill>
            </a:endParaRPr>
          </a:p>
          <a:p>
            <a:endParaRPr lang="en-IN" dirty="0"/>
          </a:p>
          <a:p>
            <a:endParaRPr lang="en-IN" dirty="0"/>
          </a:p>
        </p:txBody>
      </p:sp>
      <p:sp>
        <p:nvSpPr>
          <p:cNvPr id="5" name="TextBox 4">
            <a:extLst>
              <a:ext uri="{FF2B5EF4-FFF2-40B4-BE49-F238E27FC236}">
                <a16:creationId xmlns:a16="http://schemas.microsoft.com/office/drawing/2014/main" id="{E57344E7-04E0-92F3-ECF2-B3D9956628CD}"/>
              </a:ext>
            </a:extLst>
          </p:cNvPr>
          <p:cNvSpPr txBox="1"/>
          <p:nvPr/>
        </p:nvSpPr>
        <p:spPr>
          <a:xfrm>
            <a:off x="800941" y="196427"/>
            <a:ext cx="1353256" cy="307777"/>
          </a:xfrm>
          <a:prstGeom prst="rect">
            <a:avLst/>
          </a:prstGeom>
          <a:noFill/>
        </p:spPr>
        <p:txBody>
          <a:bodyPr wrap="none" rtlCol="0">
            <a:spAutoFit/>
          </a:bodyPr>
          <a:lstStyle/>
          <a:p>
            <a:r>
              <a:rPr lang="en-US" b="1" dirty="0">
                <a:solidFill>
                  <a:schemeClr val="tx1"/>
                </a:solidFill>
              </a:rPr>
              <a:t>DASHBOARD</a:t>
            </a:r>
            <a:endParaRPr lang="en-IN" b="1" dirty="0">
              <a:solidFill>
                <a:schemeClr val="tx1"/>
              </a:solidFill>
            </a:endParaRPr>
          </a:p>
        </p:txBody>
      </p:sp>
      <p:pic>
        <p:nvPicPr>
          <p:cNvPr id="3" name="Picture 2">
            <a:extLst>
              <a:ext uri="{FF2B5EF4-FFF2-40B4-BE49-F238E27FC236}">
                <a16:creationId xmlns:a16="http://schemas.microsoft.com/office/drawing/2014/main" id="{68CB5B6F-A8DF-E62D-D6D9-E6CF61DC7AAA}"/>
              </a:ext>
            </a:extLst>
          </p:cNvPr>
          <p:cNvPicPr>
            <a:picLocks noChangeAspect="1"/>
          </p:cNvPicPr>
          <p:nvPr/>
        </p:nvPicPr>
        <p:blipFill>
          <a:blip r:embed="rId2"/>
          <a:stretch>
            <a:fillRect/>
          </a:stretch>
        </p:blipFill>
        <p:spPr>
          <a:xfrm>
            <a:off x="711199" y="582506"/>
            <a:ext cx="7741921" cy="4043681"/>
          </a:xfrm>
          <a:prstGeom prst="rect">
            <a:avLst/>
          </a:prstGeom>
        </p:spPr>
      </p:pic>
    </p:spTree>
    <p:extLst>
      <p:ext uri="{BB962C8B-B14F-4D97-AF65-F5344CB8AC3E}">
        <p14:creationId xmlns:p14="http://schemas.microsoft.com/office/powerpoint/2010/main" val="2360514408"/>
      </p:ext>
    </p:extLst>
  </p:cSld>
  <p:clrMapOvr>
    <a:masterClrMapping/>
  </p:clrMapOvr>
  <mc:AlternateContent xmlns:mc="http://schemas.openxmlformats.org/markup-compatibility/2006" xmlns:p14="http://schemas.microsoft.com/office/powerpoint/2010/main">
    <mc:Choice Requires="p14">
      <p:transition spd="slow" p14:dur="2000" advTm="47156"/>
    </mc:Choice>
    <mc:Fallback xmlns="">
      <p:transition spd="slow" advTm="4715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6" name="Google Shape;646;p40"/>
          <p:cNvSpPr txBox="1">
            <a:spLocks noGrp="1"/>
          </p:cNvSpPr>
          <p:nvPr>
            <p:ph type="title"/>
          </p:nvPr>
        </p:nvSpPr>
        <p:spPr>
          <a:xfrm>
            <a:off x="3535852" y="629505"/>
            <a:ext cx="2332277" cy="3208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Er diagram</a:t>
            </a:r>
            <a:endParaRPr sz="3200" dirty="0"/>
          </a:p>
        </p:txBody>
      </p:sp>
      <p:sp>
        <p:nvSpPr>
          <p:cNvPr id="649" name="Google Shape;649;p40"/>
          <p:cNvSpPr/>
          <p:nvPr/>
        </p:nvSpPr>
        <p:spPr>
          <a:xfrm>
            <a:off x="2456600" y="1311629"/>
            <a:ext cx="1597737" cy="647845"/>
          </a:xfrm>
          <a:prstGeom prst="rect">
            <a:avLst/>
          </a:prstGeom>
        </p:spPr>
        <p:txBody>
          <a:bodyPr>
            <a:prstTxWarp prst="textPlain">
              <a:avLst/>
            </a:prstTxWarp>
          </a:bodyPr>
          <a:lstStyle/>
          <a:p>
            <a:pPr lvl="0" algn="ctr"/>
            <a:endParaRPr b="0" i="0" dirty="0">
              <a:ln w="9525" cap="flat" cmpd="sng">
                <a:solidFill>
                  <a:schemeClr val="dk1"/>
                </a:solidFill>
                <a:prstDash val="solid"/>
                <a:round/>
                <a:headEnd type="none" w="sm" len="sm"/>
                <a:tailEnd type="none" w="sm" len="sm"/>
              </a:ln>
              <a:noFill/>
              <a:latin typeface="Bebas Neue"/>
            </a:endParaRPr>
          </a:p>
        </p:txBody>
      </p:sp>
      <p:sp>
        <p:nvSpPr>
          <p:cNvPr id="650" name="Google Shape;650;p40"/>
          <p:cNvSpPr txBox="1"/>
          <p:nvPr/>
        </p:nvSpPr>
        <p:spPr>
          <a:xfrm>
            <a:off x="6018293" y="362616"/>
            <a:ext cx="2419669" cy="300900"/>
          </a:xfrm>
          <a:prstGeom prst="rect">
            <a:avLst/>
          </a:prstGeom>
          <a:noFill/>
          <a:ln>
            <a:noFill/>
          </a:ln>
        </p:spPr>
        <p:txBody>
          <a:bodyPr spcFirstLastPara="1" wrap="square" lIns="91425" tIns="91425" rIns="0" bIns="91425" anchor="ctr" anchorCtr="0">
            <a:noAutofit/>
          </a:bodyPr>
          <a:lstStyle/>
          <a:p>
            <a:pPr algn="r"/>
            <a:r>
              <a:rPr lang="en-IN" dirty="0">
                <a:solidFill>
                  <a:schemeClr val="lt2"/>
                </a:solidFill>
                <a:latin typeface="Bebas Neue"/>
                <a:ea typeface="Bebas Neue"/>
                <a:cs typeface="Bebas Neue"/>
                <a:sym typeface="Bebas Neue"/>
              </a:rPr>
              <a:t>University  success  ANALYSIS</a:t>
            </a:r>
            <a:endParaRPr lang="en-IN" dirty="0">
              <a:solidFill>
                <a:schemeClr val="lt2"/>
              </a:solidFill>
            </a:endParaRPr>
          </a:p>
          <a:p>
            <a:pPr marL="0" lvl="0" indent="0" algn="r" rtl="0">
              <a:spcBef>
                <a:spcPts val="0"/>
              </a:spcBef>
              <a:spcAft>
                <a:spcPts val="0"/>
              </a:spcAft>
              <a:buNone/>
            </a:pPr>
            <a:endParaRPr lang="en-IN" dirty="0">
              <a:solidFill>
                <a:schemeClr val="lt2"/>
              </a:solidFill>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Microsoft</a:t>
            </a:r>
            <a:endParaRPr sz="1000" dirty="0">
              <a:solidFill>
                <a:schemeClr val="dk1"/>
              </a:solidFill>
              <a:latin typeface="Bebas Neue"/>
              <a:ea typeface="Bebas Neue"/>
              <a:cs typeface="Bebas Neue"/>
              <a:sym typeface="Bebas Neue"/>
            </a:endParaRPr>
          </a:p>
        </p:txBody>
      </p:sp>
      <p:sp>
        <p:nvSpPr>
          <p:cNvPr id="670" name="Google Shape;670;p40">
            <a:hlinkClick r:id="rId4" action="ppaction://hlinksldjump"/>
          </p:cNvPr>
          <p:cNvSpPr txBox="1"/>
          <p:nvPr/>
        </p:nvSpPr>
        <p:spPr>
          <a:xfrm>
            <a:off x="1444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powerbi</a:t>
            </a:r>
            <a:endParaRPr sz="1000" dirty="0">
              <a:solidFill>
                <a:schemeClr val="dk1"/>
              </a:solidFill>
              <a:latin typeface="Bebas Neue"/>
              <a:ea typeface="Bebas Neue"/>
              <a:cs typeface="Bebas Neue"/>
              <a:sym typeface="Bebas Neue"/>
            </a:endParaRPr>
          </a:p>
        </p:txBody>
      </p:sp>
      <p:sp>
        <p:nvSpPr>
          <p:cNvPr id="671" name="Google Shape;671;p4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dirty="0">
              <a:solidFill>
                <a:schemeClr val="dk1"/>
              </a:solidFill>
              <a:latin typeface="Bebas Neue"/>
              <a:ea typeface="Bebas Neue"/>
              <a:cs typeface="Bebas Neue"/>
              <a:sym typeface="Bebas Neue"/>
            </a:endParaRPr>
          </a:p>
        </p:txBody>
      </p:sp>
      <p:sp>
        <p:nvSpPr>
          <p:cNvPr id="5" name="Title 4">
            <a:extLst>
              <a:ext uri="{FF2B5EF4-FFF2-40B4-BE49-F238E27FC236}">
                <a16:creationId xmlns:a16="http://schemas.microsoft.com/office/drawing/2014/main" id="{F3F204A5-F3D6-F85D-7CDF-8CF46A4F3331}"/>
              </a:ext>
            </a:extLst>
          </p:cNvPr>
          <p:cNvSpPr>
            <a:spLocks noGrp="1"/>
          </p:cNvSpPr>
          <p:nvPr>
            <p:ph type="title" idx="2"/>
          </p:nvPr>
        </p:nvSpPr>
        <p:spPr>
          <a:xfrm flipV="1">
            <a:off x="-2101752" y="5571926"/>
            <a:ext cx="1135451" cy="47823"/>
          </a:xfrm>
        </p:spPr>
        <p:txBody>
          <a:bodyPr/>
          <a:lstStyle/>
          <a:p>
            <a:endParaRPr lang="en-IN" sz="100" dirty="0"/>
          </a:p>
        </p:txBody>
      </p:sp>
      <p:pic>
        <p:nvPicPr>
          <p:cNvPr id="6" name="Picture 5">
            <a:extLst>
              <a:ext uri="{FF2B5EF4-FFF2-40B4-BE49-F238E27FC236}">
                <a16:creationId xmlns:a16="http://schemas.microsoft.com/office/drawing/2014/main" id="{76911787-B2C0-3457-FCE3-75CF052570A2}"/>
              </a:ext>
            </a:extLst>
          </p:cNvPr>
          <p:cNvPicPr>
            <a:picLocks noChangeAspect="1"/>
          </p:cNvPicPr>
          <p:nvPr/>
        </p:nvPicPr>
        <p:blipFill>
          <a:blip r:embed="rId5"/>
          <a:stretch>
            <a:fillRect/>
          </a:stretch>
        </p:blipFill>
        <p:spPr>
          <a:xfrm>
            <a:off x="714296" y="1002452"/>
            <a:ext cx="7715403" cy="35489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650"/>
    </mc:Choice>
    <mc:Fallback xmlns="">
      <p:transition spd="slow" advTm="3865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6" name="Google Shape;646;p40"/>
          <p:cNvSpPr txBox="1">
            <a:spLocks noGrp="1"/>
          </p:cNvSpPr>
          <p:nvPr>
            <p:ph type="title"/>
          </p:nvPr>
        </p:nvSpPr>
        <p:spPr>
          <a:xfrm>
            <a:off x="5601546" y="1124550"/>
            <a:ext cx="4131734" cy="26551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Power bi </a:t>
            </a:r>
            <a:br>
              <a:rPr lang="en-US" sz="3600" dirty="0"/>
            </a:br>
            <a:r>
              <a:rPr lang="en-US" sz="3600" dirty="0"/>
              <a:t>     problem </a:t>
            </a:r>
            <a:br>
              <a:rPr lang="en-US" sz="3600" dirty="0"/>
            </a:br>
            <a:r>
              <a:rPr lang="en-US" sz="3600" dirty="0"/>
              <a:t>         statements</a:t>
            </a:r>
            <a:endParaRPr sz="3600" dirty="0"/>
          </a:p>
        </p:txBody>
      </p:sp>
      <p:sp>
        <p:nvSpPr>
          <p:cNvPr id="649" name="Google Shape;649;p40"/>
          <p:cNvSpPr/>
          <p:nvPr/>
        </p:nvSpPr>
        <p:spPr>
          <a:xfrm>
            <a:off x="2456600" y="1311629"/>
            <a:ext cx="1597737" cy="647845"/>
          </a:xfrm>
          <a:prstGeom prst="rect">
            <a:avLst/>
          </a:prstGeom>
        </p:spPr>
        <p:txBody>
          <a:bodyPr>
            <a:prstTxWarp prst="textPlain">
              <a:avLst/>
            </a:prstTxWarp>
          </a:bodyPr>
          <a:lstStyle/>
          <a:p>
            <a:pPr lvl="0" algn="ctr"/>
            <a:endParaRPr b="0" i="0" dirty="0">
              <a:ln w="9525" cap="flat" cmpd="sng">
                <a:solidFill>
                  <a:schemeClr val="dk1"/>
                </a:solidFill>
                <a:prstDash val="solid"/>
                <a:round/>
                <a:headEnd type="none" w="sm" len="sm"/>
                <a:tailEnd type="none" w="sm" len="sm"/>
              </a:ln>
              <a:noFill/>
              <a:latin typeface="Bebas Neue"/>
            </a:endParaRPr>
          </a:p>
        </p:txBody>
      </p:sp>
      <p:sp>
        <p:nvSpPr>
          <p:cNvPr id="650" name="Google Shape;650;p40"/>
          <p:cNvSpPr txBox="1"/>
          <p:nvPr/>
        </p:nvSpPr>
        <p:spPr>
          <a:xfrm>
            <a:off x="6018293" y="362616"/>
            <a:ext cx="2419669" cy="300900"/>
          </a:xfrm>
          <a:prstGeom prst="rect">
            <a:avLst/>
          </a:prstGeom>
          <a:noFill/>
          <a:ln>
            <a:noFill/>
          </a:ln>
        </p:spPr>
        <p:txBody>
          <a:bodyPr spcFirstLastPara="1" wrap="square" lIns="91425" tIns="91425" rIns="0" bIns="91425" anchor="ctr" anchorCtr="0">
            <a:noAutofit/>
          </a:bodyPr>
          <a:lstStyle/>
          <a:p>
            <a:pPr algn="r"/>
            <a:r>
              <a:rPr lang="en-IN" dirty="0">
                <a:solidFill>
                  <a:schemeClr val="lt2"/>
                </a:solidFill>
                <a:latin typeface="Bebas Neue"/>
                <a:ea typeface="Bebas Neue"/>
                <a:cs typeface="Bebas Neue"/>
                <a:sym typeface="Bebas Neue"/>
              </a:rPr>
              <a:t>University  success  ANALYSIS</a:t>
            </a:r>
            <a:endParaRPr lang="en-IN" dirty="0">
              <a:solidFill>
                <a:schemeClr val="lt2"/>
              </a:solidFill>
            </a:endParaRPr>
          </a:p>
          <a:p>
            <a:pPr marL="0" lvl="0" indent="0" algn="r" rtl="0">
              <a:spcBef>
                <a:spcPts val="0"/>
              </a:spcBef>
              <a:spcAft>
                <a:spcPts val="0"/>
              </a:spcAft>
              <a:buNone/>
            </a:pPr>
            <a:endParaRPr lang="en-IN" dirty="0">
              <a:solidFill>
                <a:schemeClr val="lt2"/>
              </a:solidFill>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Microsoft</a:t>
            </a:r>
            <a:endParaRPr sz="1000" dirty="0">
              <a:solidFill>
                <a:schemeClr val="dk1"/>
              </a:solidFill>
              <a:latin typeface="Bebas Neue"/>
              <a:ea typeface="Bebas Neue"/>
              <a:cs typeface="Bebas Neue"/>
              <a:sym typeface="Bebas Neue"/>
            </a:endParaRPr>
          </a:p>
        </p:txBody>
      </p:sp>
      <p:sp>
        <p:nvSpPr>
          <p:cNvPr id="670" name="Google Shape;670;p40">
            <a:hlinkClick r:id="rId4" action="ppaction://hlinksldjump"/>
          </p:cNvPr>
          <p:cNvSpPr txBox="1"/>
          <p:nvPr/>
        </p:nvSpPr>
        <p:spPr>
          <a:xfrm>
            <a:off x="1444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powerbi</a:t>
            </a:r>
            <a:endParaRPr sz="1000" dirty="0">
              <a:solidFill>
                <a:schemeClr val="dk1"/>
              </a:solidFill>
              <a:latin typeface="Bebas Neue"/>
              <a:ea typeface="Bebas Neue"/>
              <a:cs typeface="Bebas Neue"/>
              <a:sym typeface="Bebas Neue"/>
            </a:endParaRPr>
          </a:p>
        </p:txBody>
      </p:sp>
      <p:sp>
        <p:nvSpPr>
          <p:cNvPr id="671" name="Google Shape;671;p4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dirty="0">
              <a:solidFill>
                <a:schemeClr val="dk1"/>
              </a:solidFill>
              <a:latin typeface="Bebas Neue"/>
              <a:ea typeface="Bebas Neue"/>
              <a:cs typeface="Bebas Neue"/>
              <a:sym typeface="Bebas Neue"/>
            </a:endParaRPr>
          </a:p>
        </p:txBody>
      </p:sp>
      <p:sp>
        <p:nvSpPr>
          <p:cNvPr id="5" name="Title 4">
            <a:extLst>
              <a:ext uri="{FF2B5EF4-FFF2-40B4-BE49-F238E27FC236}">
                <a16:creationId xmlns:a16="http://schemas.microsoft.com/office/drawing/2014/main" id="{F3F204A5-F3D6-F85D-7CDF-8CF46A4F3331}"/>
              </a:ext>
            </a:extLst>
          </p:cNvPr>
          <p:cNvSpPr>
            <a:spLocks noGrp="1"/>
          </p:cNvSpPr>
          <p:nvPr>
            <p:ph type="title" idx="2"/>
          </p:nvPr>
        </p:nvSpPr>
        <p:spPr>
          <a:xfrm flipV="1">
            <a:off x="-2101752" y="5571926"/>
            <a:ext cx="1135451" cy="47823"/>
          </a:xfrm>
        </p:spPr>
        <p:txBody>
          <a:bodyPr/>
          <a:lstStyle/>
          <a:p>
            <a:endParaRPr lang="en-IN" sz="100" dirty="0"/>
          </a:p>
        </p:txBody>
      </p:sp>
      <p:sp>
        <p:nvSpPr>
          <p:cNvPr id="2" name="Google Shape;7552;p83">
            <a:extLst>
              <a:ext uri="{FF2B5EF4-FFF2-40B4-BE49-F238E27FC236}">
                <a16:creationId xmlns:a16="http://schemas.microsoft.com/office/drawing/2014/main" id="{6DFBDA5A-6E8E-3ED3-F33D-D9C56AAF068F}"/>
              </a:ext>
            </a:extLst>
          </p:cNvPr>
          <p:cNvSpPr/>
          <p:nvPr/>
        </p:nvSpPr>
        <p:spPr>
          <a:xfrm>
            <a:off x="2308508" y="3129280"/>
            <a:ext cx="1233948" cy="1108170"/>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 name="Google Shape;8305;p85">
            <a:extLst>
              <a:ext uri="{FF2B5EF4-FFF2-40B4-BE49-F238E27FC236}">
                <a16:creationId xmlns:a16="http://schemas.microsoft.com/office/drawing/2014/main" id="{39FD3FFC-E35C-147C-19A3-B3914311C3E3}"/>
              </a:ext>
            </a:extLst>
          </p:cNvPr>
          <p:cNvGrpSpPr/>
          <p:nvPr/>
        </p:nvGrpSpPr>
        <p:grpSpPr>
          <a:xfrm>
            <a:off x="830273" y="995680"/>
            <a:ext cx="1626327" cy="1429625"/>
            <a:chOff x="-62151950" y="4111775"/>
            <a:chExt cx="318225" cy="316650"/>
          </a:xfrm>
        </p:grpSpPr>
        <p:sp>
          <p:nvSpPr>
            <p:cNvPr id="9" name="Google Shape;8306;p85">
              <a:extLst>
                <a:ext uri="{FF2B5EF4-FFF2-40B4-BE49-F238E27FC236}">
                  <a16:creationId xmlns:a16="http://schemas.microsoft.com/office/drawing/2014/main" id="{A1395B39-4E2D-9452-A407-BCEB7E31FEC9}"/>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8307;p85">
              <a:extLst>
                <a:ext uri="{FF2B5EF4-FFF2-40B4-BE49-F238E27FC236}">
                  <a16:creationId xmlns:a16="http://schemas.microsoft.com/office/drawing/2014/main" id="{60D24EF8-1BF5-6EA1-B236-E6E4678EFC55}"/>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8308;p85">
              <a:extLst>
                <a:ext uri="{FF2B5EF4-FFF2-40B4-BE49-F238E27FC236}">
                  <a16:creationId xmlns:a16="http://schemas.microsoft.com/office/drawing/2014/main" id="{40444787-98DE-FB16-82E7-377E1386799E}"/>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8309;p85">
              <a:extLst>
                <a:ext uri="{FF2B5EF4-FFF2-40B4-BE49-F238E27FC236}">
                  <a16:creationId xmlns:a16="http://schemas.microsoft.com/office/drawing/2014/main" id="{C436DF82-802D-05D3-7A81-D9A1E0359814}"/>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27326849"/>
      </p:ext>
    </p:extLst>
  </p:cSld>
  <p:clrMapOvr>
    <a:masterClrMapping/>
  </p:clrMapOvr>
  <mc:AlternateContent xmlns:mc="http://schemas.openxmlformats.org/markup-compatibility/2006" xmlns:p14="http://schemas.microsoft.com/office/powerpoint/2010/main">
    <mc:Choice Requires="p14">
      <p:transition spd="slow" p14:dur="2000" advTm="5828"/>
    </mc:Choice>
    <mc:Fallback xmlns="">
      <p:transition spd="slow" advTm="582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2FE9E-4D9E-0D5C-8F86-9F8E17F04418}"/>
              </a:ext>
            </a:extLst>
          </p:cNvPr>
          <p:cNvSpPr txBox="1"/>
          <p:nvPr/>
        </p:nvSpPr>
        <p:spPr>
          <a:xfrm>
            <a:off x="5709920" y="623147"/>
            <a:ext cx="3164323" cy="646331"/>
          </a:xfrm>
          <a:prstGeom prst="rect">
            <a:avLst/>
          </a:prstGeom>
          <a:noFill/>
        </p:spPr>
        <p:txBody>
          <a:bodyPr wrap="square" rtlCol="0">
            <a:spAutoFit/>
          </a:bodyPr>
          <a:lstStyle/>
          <a:p>
            <a:pPr algn="ctr"/>
            <a:r>
              <a:rPr lang="en-US" sz="1800" b="1" i="0" dirty="0">
                <a:solidFill>
                  <a:srgbClr val="252423"/>
                </a:solidFill>
                <a:effectLst/>
                <a:latin typeface="Segoe UI" panose="020B0502040204020203" pitchFamily="34" charset="0"/>
              </a:rPr>
              <a:t>How many universities are there in each country?</a:t>
            </a:r>
            <a:endParaRPr lang="en-IN" sz="1800" b="1" dirty="0"/>
          </a:p>
        </p:txBody>
      </p:sp>
      <p:pic>
        <p:nvPicPr>
          <p:cNvPr id="4" name="Picture 3">
            <a:extLst>
              <a:ext uri="{FF2B5EF4-FFF2-40B4-BE49-F238E27FC236}">
                <a16:creationId xmlns:a16="http://schemas.microsoft.com/office/drawing/2014/main" id="{1BA21F57-52DE-AB81-1100-73DD6F03B6DA}"/>
              </a:ext>
            </a:extLst>
          </p:cNvPr>
          <p:cNvPicPr>
            <a:picLocks noChangeAspect="1"/>
          </p:cNvPicPr>
          <p:nvPr/>
        </p:nvPicPr>
        <p:blipFill>
          <a:blip r:embed="rId2"/>
          <a:stretch>
            <a:fillRect/>
          </a:stretch>
        </p:blipFill>
        <p:spPr>
          <a:xfrm>
            <a:off x="101600" y="1450763"/>
            <a:ext cx="5154507" cy="2241974"/>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4210946C-DD2F-E8F8-604A-CC1F0632597A}"/>
              </a:ext>
            </a:extLst>
          </p:cNvPr>
          <p:cNvSpPr txBox="1"/>
          <p:nvPr/>
        </p:nvSpPr>
        <p:spPr>
          <a:xfrm>
            <a:off x="6011844" y="1652693"/>
            <a:ext cx="2560473" cy="2677656"/>
          </a:xfrm>
          <a:prstGeom prst="rect">
            <a:avLst/>
          </a:prstGeom>
          <a:noFill/>
        </p:spPr>
        <p:txBody>
          <a:bodyPr wrap="square" rtlCol="0">
            <a:spAutoFit/>
          </a:bodyPr>
          <a:lstStyle/>
          <a:p>
            <a:r>
              <a:rPr lang="en-US" dirty="0"/>
              <a:t>The number of universities varies across countries, with the United States having the highest count at 273, followed by the United Kingdom with 51, and Japan with 47. Other countries, such as Germany, Italy, and France, also have notable numbers of universities, contributing to the global higher education landscape.</a:t>
            </a:r>
            <a:endParaRPr lang="en-IN" dirty="0"/>
          </a:p>
        </p:txBody>
      </p:sp>
    </p:spTree>
    <p:extLst>
      <p:ext uri="{BB962C8B-B14F-4D97-AF65-F5344CB8AC3E}">
        <p14:creationId xmlns:p14="http://schemas.microsoft.com/office/powerpoint/2010/main" val="1782934376"/>
      </p:ext>
    </p:extLst>
  </p:cSld>
  <p:clrMapOvr>
    <a:masterClrMapping/>
  </p:clrMapOvr>
  <mc:AlternateContent xmlns:mc="http://schemas.openxmlformats.org/markup-compatibility/2006" xmlns:p14="http://schemas.microsoft.com/office/powerpoint/2010/main">
    <mc:Choice Requires="p14">
      <p:transition spd="slow" p14:dur="2000" advTm="35667"/>
    </mc:Choice>
    <mc:Fallback xmlns="">
      <p:transition spd="slow" advTm="3566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2FE9E-4D9E-0D5C-8F86-9F8E17F04418}"/>
              </a:ext>
            </a:extLst>
          </p:cNvPr>
          <p:cNvSpPr txBox="1"/>
          <p:nvPr/>
        </p:nvSpPr>
        <p:spPr>
          <a:xfrm>
            <a:off x="5709920" y="623147"/>
            <a:ext cx="3164323" cy="830997"/>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What is the distribution of international students across different countries?</a:t>
            </a:r>
            <a:endParaRPr lang="en-IN" sz="1600" b="1" dirty="0"/>
          </a:p>
        </p:txBody>
      </p:sp>
      <p:pic>
        <p:nvPicPr>
          <p:cNvPr id="5" name="Picture 4">
            <a:extLst>
              <a:ext uri="{FF2B5EF4-FFF2-40B4-BE49-F238E27FC236}">
                <a16:creationId xmlns:a16="http://schemas.microsoft.com/office/drawing/2014/main" id="{C5931F7D-78FD-1A87-A7F1-ED3984AB5B9B}"/>
              </a:ext>
            </a:extLst>
          </p:cNvPr>
          <p:cNvPicPr>
            <a:picLocks noChangeAspect="1"/>
          </p:cNvPicPr>
          <p:nvPr/>
        </p:nvPicPr>
        <p:blipFill>
          <a:blip r:embed="rId2"/>
          <a:stretch>
            <a:fillRect/>
          </a:stretch>
        </p:blipFill>
        <p:spPr>
          <a:xfrm>
            <a:off x="60960" y="1454144"/>
            <a:ext cx="5425440" cy="2373232"/>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63849A8F-BE28-8DD5-9762-FD077AA49A0F}"/>
              </a:ext>
            </a:extLst>
          </p:cNvPr>
          <p:cNvSpPr txBox="1"/>
          <p:nvPr/>
        </p:nvSpPr>
        <p:spPr>
          <a:xfrm>
            <a:off x="6102773" y="2106507"/>
            <a:ext cx="2560320" cy="1600438"/>
          </a:xfrm>
          <a:prstGeom prst="rect">
            <a:avLst/>
          </a:prstGeom>
          <a:noFill/>
        </p:spPr>
        <p:txBody>
          <a:bodyPr wrap="square" rtlCol="0">
            <a:spAutoFit/>
          </a:bodyPr>
          <a:lstStyle/>
          <a:p>
            <a:r>
              <a:rPr lang="en-US" b="0" i="0" dirty="0">
                <a:solidFill>
                  <a:srgbClr val="0C0C0C"/>
                </a:solidFill>
                <a:effectLst/>
                <a:latin typeface="+mj-lt"/>
              </a:rPr>
              <a:t>The distribution of international students varies significantly, with the United States and the United Kingdom hosting the highest numbers, 5309 and 5070 respectively.</a:t>
            </a:r>
            <a:endParaRPr lang="en-IN" dirty="0">
              <a:solidFill>
                <a:srgbClr val="0C0C0C"/>
              </a:solidFill>
              <a:latin typeface="+mj-lt"/>
            </a:endParaRPr>
          </a:p>
        </p:txBody>
      </p:sp>
    </p:spTree>
    <p:extLst>
      <p:ext uri="{BB962C8B-B14F-4D97-AF65-F5344CB8AC3E}">
        <p14:creationId xmlns:p14="http://schemas.microsoft.com/office/powerpoint/2010/main" val="243043590"/>
      </p:ext>
    </p:extLst>
  </p:cSld>
  <p:clrMapOvr>
    <a:masterClrMapping/>
  </p:clrMapOvr>
  <mc:AlternateContent xmlns:mc="http://schemas.openxmlformats.org/markup-compatibility/2006" xmlns:p14="http://schemas.microsoft.com/office/powerpoint/2010/main">
    <mc:Choice Requires="p14">
      <p:transition spd="slow" p14:dur="2000" advTm="21542"/>
    </mc:Choice>
    <mc:Fallback xmlns="">
      <p:transition spd="slow" advTm="2154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2FE9E-4D9E-0D5C-8F86-9F8E17F04418}"/>
              </a:ext>
            </a:extLst>
          </p:cNvPr>
          <p:cNvSpPr txBox="1"/>
          <p:nvPr/>
        </p:nvSpPr>
        <p:spPr>
          <a:xfrm>
            <a:off x="5709920" y="623147"/>
            <a:ext cx="3164323" cy="738664"/>
          </a:xfrm>
          <a:prstGeom prst="rect">
            <a:avLst/>
          </a:prstGeom>
          <a:noFill/>
        </p:spPr>
        <p:txBody>
          <a:bodyPr wrap="square" rtlCol="0">
            <a:spAutoFit/>
          </a:bodyPr>
          <a:lstStyle/>
          <a:p>
            <a:pPr algn="ctr"/>
            <a:r>
              <a:rPr lang="en-US" b="1" i="0" dirty="0">
                <a:solidFill>
                  <a:srgbClr val="252423"/>
                </a:solidFill>
                <a:effectLst/>
                <a:latin typeface="Segoe UI" panose="020B0502040204020203" pitchFamily="34" charset="0"/>
              </a:rPr>
              <a:t>Which country has the highest number of female students enrolled in universities?</a:t>
            </a:r>
            <a:endParaRPr lang="en-IN" b="1" dirty="0"/>
          </a:p>
        </p:txBody>
      </p:sp>
      <p:pic>
        <p:nvPicPr>
          <p:cNvPr id="4" name="Picture 3">
            <a:extLst>
              <a:ext uri="{FF2B5EF4-FFF2-40B4-BE49-F238E27FC236}">
                <a16:creationId xmlns:a16="http://schemas.microsoft.com/office/drawing/2014/main" id="{0D33DA86-C56C-DB52-2EA9-0082E90EBC01}"/>
              </a:ext>
            </a:extLst>
          </p:cNvPr>
          <p:cNvPicPr>
            <a:picLocks noChangeAspect="1"/>
          </p:cNvPicPr>
          <p:nvPr/>
        </p:nvPicPr>
        <p:blipFill>
          <a:blip r:embed="rId2"/>
          <a:stretch>
            <a:fillRect/>
          </a:stretch>
        </p:blipFill>
        <p:spPr>
          <a:xfrm>
            <a:off x="223520" y="1666240"/>
            <a:ext cx="5262880" cy="2462986"/>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788FE6F0-6FA6-C4E2-3EC9-D0A8A698C09C}"/>
              </a:ext>
            </a:extLst>
          </p:cNvPr>
          <p:cNvPicPr>
            <a:picLocks noChangeAspect="1"/>
          </p:cNvPicPr>
          <p:nvPr/>
        </p:nvPicPr>
        <p:blipFill>
          <a:blip r:embed="rId3"/>
          <a:stretch>
            <a:fillRect/>
          </a:stretch>
        </p:blipFill>
        <p:spPr>
          <a:xfrm>
            <a:off x="1002695" y="512625"/>
            <a:ext cx="4198984" cy="73158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EAB49930-BB23-B76E-0359-391F37201798}"/>
              </a:ext>
            </a:extLst>
          </p:cNvPr>
          <p:cNvSpPr txBox="1"/>
          <p:nvPr/>
        </p:nvSpPr>
        <p:spPr>
          <a:xfrm>
            <a:off x="6204374" y="1943946"/>
            <a:ext cx="2366356" cy="1384995"/>
          </a:xfrm>
          <a:prstGeom prst="rect">
            <a:avLst/>
          </a:prstGeom>
          <a:noFill/>
        </p:spPr>
        <p:txBody>
          <a:bodyPr wrap="square" rtlCol="0">
            <a:spAutoFit/>
          </a:bodyPr>
          <a:lstStyle/>
          <a:p>
            <a:r>
              <a:rPr lang="en-US" dirty="0"/>
              <a:t>The United States of America has the highest number of female students enrolled in universities, with a sum of 18,580 percent of female students.</a:t>
            </a:r>
            <a:endParaRPr lang="en-IN" dirty="0"/>
          </a:p>
        </p:txBody>
      </p:sp>
    </p:spTree>
    <p:extLst>
      <p:ext uri="{BB962C8B-B14F-4D97-AF65-F5344CB8AC3E}">
        <p14:creationId xmlns:p14="http://schemas.microsoft.com/office/powerpoint/2010/main" val="341783756"/>
      </p:ext>
    </p:extLst>
  </p:cSld>
  <p:clrMapOvr>
    <a:masterClrMapping/>
  </p:clrMapOvr>
  <mc:AlternateContent xmlns:mc="http://schemas.openxmlformats.org/markup-compatibility/2006" xmlns:p14="http://schemas.microsoft.com/office/powerpoint/2010/main">
    <mc:Choice Requires="p14">
      <p:transition spd="slow" p14:dur="2000" advTm="4676"/>
    </mc:Choice>
    <mc:Fallback xmlns="">
      <p:transition spd="slow" advTm="467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2FE9E-4D9E-0D5C-8F86-9F8E17F04418}"/>
              </a:ext>
            </a:extLst>
          </p:cNvPr>
          <p:cNvSpPr txBox="1"/>
          <p:nvPr/>
        </p:nvSpPr>
        <p:spPr>
          <a:xfrm>
            <a:off x="5709920" y="623147"/>
            <a:ext cx="3164323" cy="830997"/>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What is the average score for universities according to each ranking system?</a:t>
            </a:r>
            <a:endParaRPr lang="en-IN" sz="1600" b="1" dirty="0"/>
          </a:p>
        </p:txBody>
      </p:sp>
      <p:pic>
        <p:nvPicPr>
          <p:cNvPr id="4" name="Picture 3">
            <a:extLst>
              <a:ext uri="{FF2B5EF4-FFF2-40B4-BE49-F238E27FC236}">
                <a16:creationId xmlns:a16="http://schemas.microsoft.com/office/drawing/2014/main" id="{C938B7FD-1920-001B-3852-344306A3016A}"/>
              </a:ext>
            </a:extLst>
          </p:cNvPr>
          <p:cNvPicPr>
            <a:picLocks noChangeAspect="1"/>
          </p:cNvPicPr>
          <p:nvPr/>
        </p:nvPicPr>
        <p:blipFill>
          <a:blip r:embed="rId2"/>
          <a:stretch>
            <a:fillRect/>
          </a:stretch>
        </p:blipFill>
        <p:spPr>
          <a:xfrm>
            <a:off x="182880" y="1564640"/>
            <a:ext cx="5229013" cy="2477081"/>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243CA3E4-7124-DBFC-C101-1740FB320427}"/>
              </a:ext>
            </a:extLst>
          </p:cNvPr>
          <p:cNvSpPr txBox="1"/>
          <p:nvPr/>
        </p:nvSpPr>
        <p:spPr>
          <a:xfrm>
            <a:off x="6048587" y="2086187"/>
            <a:ext cx="2825656" cy="1815882"/>
          </a:xfrm>
          <a:prstGeom prst="rect">
            <a:avLst/>
          </a:prstGeom>
          <a:noFill/>
        </p:spPr>
        <p:txBody>
          <a:bodyPr wrap="square" rtlCol="0">
            <a:spAutoFit/>
          </a:bodyPr>
          <a:lstStyle/>
          <a:p>
            <a:r>
              <a:rPr lang="en-US" b="0" i="0" dirty="0">
                <a:solidFill>
                  <a:srgbClr val="0C0C0C"/>
                </a:solidFill>
                <a:effectLst/>
                <a:latin typeface="+mj-lt"/>
              </a:rPr>
              <a:t>Times Higher Education World University Ranking has an average score of 59.1359, Shanghai Ranking has an average score of 35.2857, and the Center for World University Rankings has an average score of 328.1684.</a:t>
            </a:r>
            <a:endParaRPr lang="en-IN" dirty="0">
              <a:solidFill>
                <a:srgbClr val="0C0C0C"/>
              </a:solidFill>
              <a:latin typeface="+mj-lt"/>
            </a:endParaRPr>
          </a:p>
        </p:txBody>
      </p:sp>
    </p:spTree>
    <p:extLst>
      <p:ext uri="{BB962C8B-B14F-4D97-AF65-F5344CB8AC3E}">
        <p14:creationId xmlns:p14="http://schemas.microsoft.com/office/powerpoint/2010/main" val="3997145013"/>
      </p:ext>
    </p:extLst>
  </p:cSld>
  <p:clrMapOvr>
    <a:masterClrMapping/>
  </p:clrMapOvr>
  <mc:AlternateContent xmlns:mc="http://schemas.openxmlformats.org/markup-compatibility/2006" xmlns:p14="http://schemas.microsoft.com/office/powerpoint/2010/main">
    <mc:Choice Requires="p14">
      <p:transition spd="slow" p14:dur="2000" advTm="4279"/>
    </mc:Choice>
    <mc:Fallback xmlns="">
      <p:transition spd="slow" advTm="427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2FE9E-4D9E-0D5C-8F86-9F8E17F04418}"/>
              </a:ext>
            </a:extLst>
          </p:cNvPr>
          <p:cNvSpPr txBox="1"/>
          <p:nvPr/>
        </p:nvSpPr>
        <p:spPr>
          <a:xfrm>
            <a:off x="5709920" y="623147"/>
            <a:ext cx="3164323" cy="830997"/>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How does the ranking system affect a university's student-staff ratio?</a:t>
            </a:r>
            <a:endParaRPr lang="en-IN" sz="1600" b="1" dirty="0"/>
          </a:p>
        </p:txBody>
      </p:sp>
      <p:pic>
        <p:nvPicPr>
          <p:cNvPr id="4" name="Picture 3">
            <a:extLst>
              <a:ext uri="{FF2B5EF4-FFF2-40B4-BE49-F238E27FC236}">
                <a16:creationId xmlns:a16="http://schemas.microsoft.com/office/drawing/2014/main" id="{663E600E-4F55-C5D5-6369-C3E8F2F5E9A1}"/>
              </a:ext>
            </a:extLst>
          </p:cNvPr>
          <p:cNvPicPr>
            <a:picLocks noChangeAspect="1"/>
          </p:cNvPicPr>
          <p:nvPr/>
        </p:nvPicPr>
        <p:blipFill>
          <a:blip r:embed="rId2"/>
          <a:stretch>
            <a:fillRect/>
          </a:stretch>
        </p:blipFill>
        <p:spPr>
          <a:xfrm>
            <a:off x="197304" y="1706880"/>
            <a:ext cx="4889470" cy="2392407"/>
          </a:xfrm>
          <a:prstGeom prst="rect">
            <a:avLst/>
          </a:prstGeom>
        </p:spPr>
      </p:pic>
      <p:sp>
        <p:nvSpPr>
          <p:cNvPr id="5" name="TextBox 4">
            <a:extLst>
              <a:ext uri="{FF2B5EF4-FFF2-40B4-BE49-F238E27FC236}">
                <a16:creationId xmlns:a16="http://schemas.microsoft.com/office/drawing/2014/main" id="{C0826C7D-2D18-64B4-554E-735737C8CA24}"/>
              </a:ext>
            </a:extLst>
          </p:cNvPr>
          <p:cNvSpPr txBox="1"/>
          <p:nvPr/>
        </p:nvSpPr>
        <p:spPr>
          <a:xfrm>
            <a:off x="5987627" y="1706880"/>
            <a:ext cx="2076027" cy="2893100"/>
          </a:xfrm>
          <a:prstGeom prst="rect">
            <a:avLst/>
          </a:prstGeom>
          <a:noFill/>
        </p:spPr>
        <p:txBody>
          <a:bodyPr wrap="square" rtlCol="0">
            <a:spAutoFit/>
          </a:bodyPr>
          <a:lstStyle/>
          <a:p>
            <a:r>
              <a:rPr lang="en-US" dirty="0"/>
              <a:t>The correlation of -0.19735 suggests a weak negative relationship between a university's ranking and its student-staff ratio. While there is a slight tendency for higher-ranked universities to have lower student-staff ratios, the correlation is not very strong.</a:t>
            </a:r>
            <a:endParaRPr lang="en-IN" dirty="0"/>
          </a:p>
          <a:p>
            <a:endParaRPr lang="en-IN" dirty="0"/>
          </a:p>
        </p:txBody>
      </p:sp>
    </p:spTree>
    <p:extLst>
      <p:ext uri="{BB962C8B-B14F-4D97-AF65-F5344CB8AC3E}">
        <p14:creationId xmlns:p14="http://schemas.microsoft.com/office/powerpoint/2010/main" val="4292353689"/>
      </p:ext>
    </p:extLst>
  </p:cSld>
  <p:clrMapOvr>
    <a:masterClrMapping/>
  </p:clrMapOvr>
  <mc:AlternateContent xmlns:mc="http://schemas.openxmlformats.org/markup-compatibility/2006" xmlns:p14="http://schemas.microsoft.com/office/powerpoint/2010/main">
    <mc:Choice Requires="p14">
      <p:transition spd="slow" p14:dur="2000" advTm="4064"/>
    </mc:Choice>
    <mc:Fallback xmlns="">
      <p:transition spd="slow" advTm="406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Objective</a:t>
            </a:r>
            <a:endParaRPr dirty="0"/>
          </a:p>
        </p:txBody>
      </p:sp>
      <p:sp>
        <p:nvSpPr>
          <p:cNvPr id="355" name="Google Shape;355;p36"/>
          <p:cNvSpPr txBox="1">
            <a:spLocks noGrp="1"/>
          </p:cNvSpPr>
          <p:nvPr>
            <p:ph type="subTitle" idx="1"/>
          </p:nvPr>
        </p:nvSpPr>
        <p:spPr>
          <a:xfrm>
            <a:off x="714300" y="1259225"/>
            <a:ext cx="5386200" cy="24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US" b="0" i="0" dirty="0">
                <a:solidFill>
                  <a:srgbClr val="D1D5DB"/>
                </a:solidFill>
                <a:effectLst/>
                <a:latin typeface="Söhne"/>
              </a:rPr>
              <a:t>To analyze and understand the determinants of university success, our capstone project aims to uncover key variables impacting academic achievement. Through insightful data analysis, our presentation will highlight actionable findings, providing a foundation for informed strategies to enhance overall university success.</a:t>
            </a:r>
            <a:endParaRPr lang="en-US" dirty="0"/>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Microsoft</a:t>
            </a:r>
            <a:endParaRPr sz="1000" dirty="0">
              <a:solidFill>
                <a:schemeClr val="dk1"/>
              </a:solidFill>
              <a:latin typeface="Bebas Neue"/>
              <a:ea typeface="Bebas Neue"/>
              <a:cs typeface="Bebas Neue"/>
              <a:sym typeface="Bebas Neue"/>
            </a:endParaRPr>
          </a:p>
        </p:txBody>
      </p:sp>
      <p:sp>
        <p:nvSpPr>
          <p:cNvPr id="380" name="Google Shape;380;p36">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dirty="0">
              <a:solidFill>
                <a:schemeClr val="dk1"/>
              </a:solidFill>
              <a:latin typeface="Bebas Neue"/>
              <a:ea typeface="Bebas Neue"/>
              <a:cs typeface="Bebas Neue"/>
              <a:sym typeface="Bebas Neue"/>
            </a:endParaRPr>
          </a:p>
        </p:txBody>
      </p:sp>
      <p:sp>
        <p:nvSpPr>
          <p:cNvPr id="381" name="Google Shape;381;p36">
            <a:hlinkClick r:id="" action="ppaction://noaction"/>
          </p:cNvPr>
          <p:cNvSpPr txBox="1"/>
          <p:nvPr/>
        </p:nvSpPr>
        <p:spPr>
          <a:xfrm>
            <a:off x="1517930" y="263453"/>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powerbi</a:t>
            </a:r>
            <a:endParaRPr sz="1000" dirty="0">
              <a:solidFill>
                <a:schemeClr val="dk1"/>
              </a:solidFill>
              <a:latin typeface="Bebas Neue"/>
              <a:ea typeface="Bebas Neue"/>
              <a:cs typeface="Bebas Neue"/>
              <a:sym typeface="Bebas Neue"/>
            </a:endParaRPr>
          </a:p>
        </p:txBody>
      </p:sp>
      <p:sp>
        <p:nvSpPr>
          <p:cNvPr id="2" name="TextBox 1">
            <a:extLst>
              <a:ext uri="{FF2B5EF4-FFF2-40B4-BE49-F238E27FC236}">
                <a16:creationId xmlns:a16="http://schemas.microsoft.com/office/drawing/2014/main" id="{EE47AA10-2A96-17FC-9F79-ABA41EC05DFA}"/>
              </a:ext>
            </a:extLst>
          </p:cNvPr>
          <p:cNvSpPr txBox="1"/>
          <p:nvPr/>
        </p:nvSpPr>
        <p:spPr>
          <a:xfrm>
            <a:off x="6609404" y="235159"/>
            <a:ext cx="1931940" cy="523220"/>
          </a:xfrm>
          <a:prstGeom prst="rect">
            <a:avLst/>
          </a:prstGeom>
          <a:noFill/>
        </p:spPr>
        <p:txBody>
          <a:bodyPr wrap="none" rtlCol="0">
            <a:spAutoFit/>
          </a:bodyPr>
          <a:lstStyle/>
          <a:p>
            <a:r>
              <a:rPr lang="en-IN" dirty="0">
                <a:solidFill>
                  <a:schemeClr val="lt2"/>
                </a:solidFill>
                <a:latin typeface="Bebas Neue"/>
                <a:ea typeface="Bebas Neue"/>
                <a:cs typeface="Bebas Neue"/>
                <a:sym typeface="Bebas Neue"/>
              </a:rPr>
              <a:t>University  success  ANALYSIS</a:t>
            </a:r>
            <a:endParaRPr lang="en-IN" dirty="0">
              <a:solidFill>
                <a:schemeClr val="lt2"/>
              </a:solidFill>
            </a:endParaRPr>
          </a:p>
          <a:p>
            <a:endParaRPr lang="en-IN" dirty="0"/>
          </a:p>
        </p:txBody>
      </p:sp>
      <p:grpSp>
        <p:nvGrpSpPr>
          <p:cNvPr id="3" name="Google Shape;10376;p89">
            <a:extLst>
              <a:ext uri="{FF2B5EF4-FFF2-40B4-BE49-F238E27FC236}">
                <a16:creationId xmlns:a16="http://schemas.microsoft.com/office/drawing/2014/main" id="{6F07ECFC-34B7-2255-C0B0-D244CB58E92C}"/>
              </a:ext>
            </a:extLst>
          </p:cNvPr>
          <p:cNvGrpSpPr/>
          <p:nvPr/>
        </p:nvGrpSpPr>
        <p:grpSpPr>
          <a:xfrm>
            <a:off x="830273" y="680509"/>
            <a:ext cx="419443" cy="420487"/>
            <a:chOff x="-3771675" y="3971775"/>
            <a:chExt cx="291300" cy="292025"/>
          </a:xfrm>
          <a:solidFill>
            <a:schemeClr val="tx2">
              <a:lumMod val="60000"/>
              <a:lumOff val="40000"/>
            </a:schemeClr>
          </a:solidFill>
        </p:grpSpPr>
        <p:sp>
          <p:nvSpPr>
            <p:cNvPr id="4" name="Google Shape;10377;p89">
              <a:extLst>
                <a:ext uri="{FF2B5EF4-FFF2-40B4-BE49-F238E27FC236}">
                  <a16:creationId xmlns:a16="http://schemas.microsoft.com/office/drawing/2014/main" id="{CA90819C-C4D6-24B1-1E0B-CC98D053A57F}"/>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378;p89">
              <a:extLst>
                <a:ext uri="{FF2B5EF4-FFF2-40B4-BE49-F238E27FC236}">
                  <a16:creationId xmlns:a16="http://schemas.microsoft.com/office/drawing/2014/main" id="{6BA28023-43BF-9DE2-ACAB-16B2050B3622}"/>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379;p89">
              <a:extLst>
                <a:ext uri="{FF2B5EF4-FFF2-40B4-BE49-F238E27FC236}">
                  <a16:creationId xmlns:a16="http://schemas.microsoft.com/office/drawing/2014/main" id="{E1D33E2F-086A-9438-E352-8D237FB09F68}"/>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380;p89">
              <a:extLst>
                <a:ext uri="{FF2B5EF4-FFF2-40B4-BE49-F238E27FC236}">
                  <a16:creationId xmlns:a16="http://schemas.microsoft.com/office/drawing/2014/main" id="{3787761B-4CC0-FB5B-9A7B-00BEEA9F6AF0}"/>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381;p89">
              <a:extLst>
                <a:ext uri="{FF2B5EF4-FFF2-40B4-BE49-F238E27FC236}">
                  <a16:creationId xmlns:a16="http://schemas.microsoft.com/office/drawing/2014/main" id="{BED51165-1814-4A42-7E81-8992B9C49E30}"/>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23460"/>
    </mc:Choice>
    <mc:Fallback xmlns="">
      <p:transition spd="slow" advTm="2346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2FE9E-4D9E-0D5C-8F86-9F8E17F04418}"/>
              </a:ext>
            </a:extLst>
          </p:cNvPr>
          <p:cNvSpPr txBox="1"/>
          <p:nvPr/>
        </p:nvSpPr>
        <p:spPr>
          <a:xfrm>
            <a:off x="5709920" y="623147"/>
            <a:ext cx="3164323" cy="830997"/>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What are the most important criteria considered by ranking systems?</a:t>
            </a:r>
            <a:endParaRPr lang="en-IN" sz="1600" b="1" dirty="0"/>
          </a:p>
        </p:txBody>
      </p:sp>
      <p:pic>
        <p:nvPicPr>
          <p:cNvPr id="4" name="Picture 3">
            <a:extLst>
              <a:ext uri="{FF2B5EF4-FFF2-40B4-BE49-F238E27FC236}">
                <a16:creationId xmlns:a16="http://schemas.microsoft.com/office/drawing/2014/main" id="{DE1AD1E0-59CB-2B77-54F6-4ABEB540CC7D}"/>
              </a:ext>
            </a:extLst>
          </p:cNvPr>
          <p:cNvPicPr>
            <a:picLocks noChangeAspect="1"/>
          </p:cNvPicPr>
          <p:nvPr/>
        </p:nvPicPr>
        <p:blipFill>
          <a:blip r:embed="rId2"/>
          <a:stretch>
            <a:fillRect/>
          </a:stretch>
        </p:blipFill>
        <p:spPr>
          <a:xfrm>
            <a:off x="229117" y="1517226"/>
            <a:ext cx="4875844" cy="2562714"/>
          </a:xfrm>
          <a:prstGeom prst="rect">
            <a:avLst/>
          </a:prstGeom>
        </p:spPr>
      </p:pic>
      <p:sp>
        <p:nvSpPr>
          <p:cNvPr id="5" name="TextBox 4">
            <a:extLst>
              <a:ext uri="{FF2B5EF4-FFF2-40B4-BE49-F238E27FC236}">
                <a16:creationId xmlns:a16="http://schemas.microsoft.com/office/drawing/2014/main" id="{460BFEBF-09D8-1669-FCDB-780192218A04}"/>
              </a:ext>
            </a:extLst>
          </p:cNvPr>
          <p:cNvSpPr txBox="1"/>
          <p:nvPr/>
        </p:nvSpPr>
        <p:spPr>
          <a:xfrm>
            <a:off x="6001174" y="1686560"/>
            <a:ext cx="2142681" cy="2893100"/>
          </a:xfrm>
          <a:prstGeom prst="rect">
            <a:avLst/>
          </a:prstGeom>
          <a:noFill/>
        </p:spPr>
        <p:txBody>
          <a:bodyPr wrap="square" rtlCol="0">
            <a:spAutoFit/>
          </a:bodyPr>
          <a:lstStyle/>
          <a:p>
            <a:r>
              <a:rPr lang="en-US" dirty="0"/>
              <a:t>Generally, university ranking systems consider factors like academic reputation, research output, faculty quality, international diversity, and student-to-faculty ratio. The specific criteria may vary, but academic excellence, research impact, and global influence are commonly emphasized.</a:t>
            </a:r>
            <a:endParaRPr lang="en-IN" dirty="0"/>
          </a:p>
        </p:txBody>
      </p:sp>
    </p:spTree>
    <p:extLst>
      <p:ext uri="{BB962C8B-B14F-4D97-AF65-F5344CB8AC3E}">
        <p14:creationId xmlns:p14="http://schemas.microsoft.com/office/powerpoint/2010/main" val="740005510"/>
      </p:ext>
    </p:extLst>
  </p:cSld>
  <p:clrMapOvr>
    <a:masterClrMapping/>
  </p:clrMapOvr>
  <mc:AlternateContent xmlns:mc="http://schemas.openxmlformats.org/markup-compatibility/2006" xmlns:p14="http://schemas.microsoft.com/office/powerpoint/2010/main">
    <mc:Choice Requires="p14">
      <p:transition spd="slow" p14:dur="2000" advTm="5070"/>
    </mc:Choice>
    <mc:Fallback xmlns="">
      <p:transition spd="slow" advTm="507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2FE9E-4D9E-0D5C-8F86-9F8E17F04418}"/>
              </a:ext>
            </a:extLst>
          </p:cNvPr>
          <p:cNvSpPr txBox="1"/>
          <p:nvPr/>
        </p:nvSpPr>
        <p:spPr>
          <a:xfrm>
            <a:off x="5709920" y="623147"/>
            <a:ext cx="3164323" cy="738664"/>
          </a:xfrm>
          <a:prstGeom prst="rect">
            <a:avLst/>
          </a:prstGeom>
          <a:noFill/>
        </p:spPr>
        <p:txBody>
          <a:bodyPr wrap="square" rtlCol="0">
            <a:spAutoFit/>
          </a:bodyPr>
          <a:lstStyle/>
          <a:p>
            <a:pPr algn="ctr"/>
            <a:r>
              <a:rPr lang="en-US" b="1" i="0" dirty="0">
                <a:solidFill>
                  <a:srgbClr val="252423"/>
                </a:solidFill>
                <a:effectLst/>
                <a:latin typeface="Segoe UI" panose="020B0502040204020203" pitchFamily="34" charset="0"/>
              </a:rPr>
              <a:t>Is there a correlation between a university's score and the number of international students?</a:t>
            </a:r>
            <a:endParaRPr lang="en-IN" b="1" dirty="0"/>
          </a:p>
        </p:txBody>
      </p:sp>
      <p:pic>
        <p:nvPicPr>
          <p:cNvPr id="4" name="Picture 3">
            <a:extLst>
              <a:ext uri="{FF2B5EF4-FFF2-40B4-BE49-F238E27FC236}">
                <a16:creationId xmlns:a16="http://schemas.microsoft.com/office/drawing/2014/main" id="{34C55A9E-1D7D-E683-D086-B05162007880}"/>
              </a:ext>
            </a:extLst>
          </p:cNvPr>
          <p:cNvPicPr>
            <a:picLocks noChangeAspect="1"/>
          </p:cNvPicPr>
          <p:nvPr/>
        </p:nvPicPr>
        <p:blipFill>
          <a:blip r:embed="rId2"/>
          <a:stretch>
            <a:fillRect/>
          </a:stretch>
        </p:blipFill>
        <p:spPr>
          <a:xfrm>
            <a:off x="358686" y="1456267"/>
            <a:ext cx="4213314" cy="2794602"/>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72E0FDE8-8205-7554-9A25-5372BAC8B84C}"/>
              </a:ext>
            </a:extLst>
          </p:cNvPr>
          <p:cNvSpPr txBox="1"/>
          <p:nvPr/>
        </p:nvSpPr>
        <p:spPr>
          <a:xfrm>
            <a:off x="5609496" y="2167467"/>
            <a:ext cx="3264747" cy="1600438"/>
          </a:xfrm>
          <a:prstGeom prst="rect">
            <a:avLst/>
          </a:prstGeom>
          <a:noFill/>
        </p:spPr>
        <p:txBody>
          <a:bodyPr wrap="square" rtlCol="0">
            <a:spAutoFit/>
          </a:bodyPr>
          <a:lstStyle/>
          <a:p>
            <a:r>
              <a:rPr lang="en-US" b="0" i="0" dirty="0">
                <a:solidFill>
                  <a:srgbClr val="0C0C0C"/>
                </a:solidFill>
                <a:effectLst/>
                <a:latin typeface="+mj-lt"/>
              </a:rPr>
              <a:t>Yes, there is a moderate positive correlation between a university's score and the number of international students. This suggests that as a university's score increases, there tends to be an associated rise in the enrollment of international students.</a:t>
            </a:r>
            <a:endParaRPr lang="en-IN" dirty="0">
              <a:solidFill>
                <a:srgbClr val="0C0C0C"/>
              </a:solidFill>
              <a:latin typeface="+mj-lt"/>
            </a:endParaRPr>
          </a:p>
        </p:txBody>
      </p:sp>
    </p:spTree>
    <p:extLst>
      <p:ext uri="{BB962C8B-B14F-4D97-AF65-F5344CB8AC3E}">
        <p14:creationId xmlns:p14="http://schemas.microsoft.com/office/powerpoint/2010/main" val="807128584"/>
      </p:ext>
    </p:extLst>
  </p:cSld>
  <p:clrMapOvr>
    <a:masterClrMapping/>
  </p:clrMapOvr>
  <mc:AlternateContent xmlns:mc="http://schemas.openxmlformats.org/markup-compatibility/2006" xmlns:p14="http://schemas.microsoft.com/office/powerpoint/2010/main">
    <mc:Choice Requires="p14">
      <p:transition spd="slow" p14:dur="2000" advTm="1881"/>
    </mc:Choice>
    <mc:Fallback xmlns="">
      <p:transition spd="slow" advTm="188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2FE9E-4D9E-0D5C-8F86-9F8E17F04418}"/>
              </a:ext>
            </a:extLst>
          </p:cNvPr>
          <p:cNvSpPr txBox="1"/>
          <p:nvPr/>
        </p:nvSpPr>
        <p:spPr>
          <a:xfrm>
            <a:off x="5709920" y="623147"/>
            <a:ext cx="3164323" cy="830997"/>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How does the percentage of female students impact a university's ranking?</a:t>
            </a:r>
            <a:endParaRPr lang="en-IN" sz="1600" b="1" dirty="0"/>
          </a:p>
        </p:txBody>
      </p:sp>
      <p:pic>
        <p:nvPicPr>
          <p:cNvPr id="4" name="Picture 3">
            <a:extLst>
              <a:ext uri="{FF2B5EF4-FFF2-40B4-BE49-F238E27FC236}">
                <a16:creationId xmlns:a16="http://schemas.microsoft.com/office/drawing/2014/main" id="{FCA6A1A9-5DA3-4A19-A395-DF206E94DCD6}"/>
              </a:ext>
            </a:extLst>
          </p:cNvPr>
          <p:cNvPicPr>
            <a:picLocks noChangeAspect="1"/>
          </p:cNvPicPr>
          <p:nvPr/>
        </p:nvPicPr>
        <p:blipFill>
          <a:blip r:embed="rId2"/>
          <a:stretch>
            <a:fillRect/>
          </a:stretch>
        </p:blipFill>
        <p:spPr>
          <a:xfrm>
            <a:off x="121921" y="1842346"/>
            <a:ext cx="5147733" cy="2011680"/>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38ABCD7F-0A6B-7E27-564F-FF38AAEB1CD4}"/>
              </a:ext>
            </a:extLst>
          </p:cNvPr>
          <p:cNvSpPr txBox="1"/>
          <p:nvPr/>
        </p:nvSpPr>
        <p:spPr>
          <a:xfrm>
            <a:off x="5903547" y="1625600"/>
            <a:ext cx="2777067" cy="3323987"/>
          </a:xfrm>
          <a:prstGeom prst="rect">
            <a:avLst/>
          </a:prstGeom>
          <a:noFill/>
        </p:spPr>
        <p:txBody>
          <a:bodyPr wrap="square" rtlCol="0">
            <a:spAutoFit/>
          </a:bodyPr>
          <a:lstStyle/>
          <a:p>
            <a:r>
              <a:rPr lang="en-US" dirty="0"/>
              <a:t>The percentage of female students may not directly impact a university's ranking, as rankings typically consider various factors such as academic reputation, faculty quality, research output, and student-to-faculty ratio. However, a diverse and inclusive student body, including gender diversity, can contribute to a vibrant and enriching educational environment, potentially enhancing the overall university experience.</a:t>
            </a:r>
            <a:endParaRPr lang="en-IN" dirty="0"/>
          </a:p>
        </p:txBody>
      </p:sp>
    </p:spTree>
    <p:extLst>
      <p:ext uri="{BB962C8B-B14F-4D97-AF65-F5344CB8AC3E}">
        <p14:creationId xmlns:p14="http://schemas.microsoft.com/office/powerpoint/2010/main" val="1756675431"/>
      </p:ext>
    </p:extLst>
  </p:cSld>
  <p:clrMapOvr>
    <a:masterClrMapping/>
  </p:clrMapOvr>
  <mc:AlternateContent xmlns:mc="http://schemas.openxmlformats.org/markup-compatibility/2006" xmlns:p14="http://schemas.microsoft.com/office/powerpoint/2010/main">
    <mc:Choice Requires="p14">
      <p:transition spd="slow" p14:dur="2000" advTm="1031"/>
    </mc:Choice>
    <mc:Fallback xmlns="">
      <p:transition spd="slow" advTm="103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2FE9E-4D9E-0D5C-8F86-9F8E17F04418}"/>
              </a:ext>
            </a:extLst>
          </p:cNvPr>
          <p:cNvSpPr txBox="1"/>
          <p:nvPr/>
        </p:nvSpPr>
        <p:spPr>
          <a:xfrm>
            <a:off x="5709920" y="623147"/>
            <a:ext cx="3164323" cy="584775"/>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Which university has the highest number of students?</a:t>
            </a:r>
            <a:endParaRPr lang="en-IN" sz="1600" b="1" dirty="0"/>
          </a:p>
        </p:txBody>
      </p:sp>
      <p:pic>
        <p:nvPicPr>
          <p:cNvPr id="5" name="Picture 4">
            <a:extLst>
              <a:ext uri="{FF2B5EF4-FFF2-40B4-BE49-F238E27FC236}">
                <a16:creationId xmlns:a16="http://schemas.microsoft.com/office/drawing/2014/main" id="{A670802C-1816-98D5-7AB3-97E505138A5D}"/>
              </a:ext>
            </a:extLst>
          </p:cNvPr>
          <p:cNvPicPr>
            <a:picLocks noChangeAspect="1"/>
          </p:cNvPicPr>
          <p:nvPr/>
        </p:nvPicPr>
        <p:blipFill>
          <a:blip r:embed="rId2"/>
          <a:stretch>
            <a:fillRect/>
          </a:stretch>
        </p:blipFill>
        <p:spPr>
          <a:xfrm>
            <a:off x="149013" y="1693333"/>
            <a:ext cx="4748107" cy="2384213"/>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3271D429-BE6C-3011-5866-35BB5FECDF46}"/>
              </a:ext>
            </a:extLst>
          </p:cNvPr>
          <p:cNvPicPr>
            <a:picLocks noChangeAspect="1"/>
          </p:cNvPicPr>
          <p:nvPr/>
        </p:nvPicPr>
        <p:blipFill>
          <a:blip r:embed="rId3"/>
          <a:stretch>
            <a:fillRect/>
          </a:stretch>
        </p:blipFill>
        <p:spPr>
          <a:xfrm>
            <a:off x="1063928" y="468718"/>
            <a:ext cx="3833192" cy="7392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9BBA521A-3C78-C3F5-3D89-EF926C8A7EF5}"/>
              </a:ext>
            </a:extLst>
          </p:cNvPr>
          <p:cNvSpPr txBox="1"/>
          <p:nvPr/>
        </p:nvSpPr>
        <p:spPr>
          <a:xfrm>
            <a:off x="5709920" y="2094696"/>
            <a:ext cx="3116910" cy="954107"/>
          </a:xfrm>
          <a:prstGeom prst="rect">
            <a:avLst/>
          </a:prstGeom>
          <a:noFill/>
        </p:spPr>
        <p:txBody>
          <a:bodyPr wrap="square" rtlCol="0">
            <a:spAutoFit/>
          </a:bodyPr>
          <a:lstStyle/>
          <a:p>
            <a:r>
              <a:rPr lang="en-US" dirty="0"/>
              <a:t>Arizona State University has the highest number of students among the listed universities, with a sum of 499,416 students.</a:t>
            </a:r>
            <a:endParaRPr lang="en-IN" dirty="0"/>
          </a:p>
        </p:txBody>
      </p:sp>
    </p:spTree>
    <p:extLst>
      <p:ext uri="{BB962C8B-B14F-4D97-AF65-F5344CB8AC3E}">
        <p14:creationId xmlns:p14="http://schemas.microsoft.com/office/powerpoint/2010/main" val="4271785804"/>
      </p:ext>
    </p:extLst>
  </p:cSld>
  <p:clrMapOvr>
    <a:masterClrMapping/>
  </p:clrMapOvr>
  <mc:AlternateContent xmlns:mc="http://schemas.openxmlformats.org/markup-compatibility/2006" xmlns:p14="http://schemas.microsoft.com/office/powerpoint/2010/main">
    <mc:Choice Requires="p14">
      <p:transition spd="slow" p14:dur="2000" advTm="966"/>
    </mc:Choice>
    <mc:Fallback xmlns="">
      <p:transition spd="slow" advTm="96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2FE9E-4D9E-0D5C-8F86-9F8E17F04418}"/>
              </a:ext>
            </a:extLst>
          </p:cNvPr>
          <p:cNvSpPr txBox="1"/>
          <p:nvPr/>
        </p:nvSpPr>
        <p:spPr>
          <a:xfrm>
            <a:off x="5709920" y="623147"/>
            <a:ext cx="3164323" cy="830997"/>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Is there a correlation between a university's ranking and its student-staff ratio?</a:t>
            </a:r>
            <a:endParaRPr lang="en-IN" sz="1600" dirty="0"/>
          </a:p>
        </p:txBody>
      </p:sp>
      <p:pic>
        <p:nvPicPr>
          <p:cNvPr id="5" name="Picture 4">
            <a:extLst>
              <a:ext uri="{FF2B5EF4-FFF2-40B4-BE49-F238E27FC236}">
                <a16:creationId xmlns:a16="http://schemas.microsoft.com/office/drawing/2014/main" id="{BBA0A203-B1E9-6918-0756-060508FE1801}"/>
              </a:ext>
            </a:extLst>
          </p:cNvPr>
          <p:cNvPicPr>
            <a:picLocks noChangeAspect="1"/>
          </p:cNvPicPr>
          <p:nvPr/>
        </p:nvPicPr>
        <p:blipFill>
          <a:blip r:embed="rId2"/>
          <a:stretch>
            <a:fillRect/>
          </a:stretch>
        </p:blipFill>
        <p:spPr>
          <a:xfrm>
            <a:off x="196427" y="1598507"/>
            <a:ext cx="5174826" cy="2763520"/>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CE6FF4EE-D70E-7896-AFDF-3F63DEE443E7}"/>
              </a:ext>
            </a:extLst>
          </p:cNvPr>
          <p:cNvSpPr txBox="1"/>
          <p:nvPr/>
        </p:nvSpPr>
        <p:spPr>
          <a:xfrm>
            <a:off x="5933440" y="1930400"/>
            <a:ext cx="2483504" cy="2246769"/>
          </a:xfrm>
          <a:prstGeom prst="rect">
            <a:avLst/>
          </a:prstGeom>
          <a:noFill/>
        </p:spPr>
        <p:txBody>
          <a:bodyPr wrap="square" rtlCol="0">
            <a:spAutoFit/>
          </a:bodyPr>
          <a:lstStyle/>
          <a:p>
            <a:r>
              <a:rPr lang="en-US" dirty="0"/>
              <a:t>The correlation of -0.19735 suggests a weak negative relationship between a university's ranking and its student-staff ratio. While there is a slight tendency for higher-ranked universities to have lower student-staff ratios, the correlation is not very strong.</a:t>
            </a:r>
            <a:endParaRPr lang="en-IN" dirty="0"/>
          </a:p>
        </p:txBody>
      </p:sp>
    </p:spTree>
    <p:extLst>
      <p:ext uri="{BB962C8B-B14F-4D97-AF65-F5344CB8AC3E}">
        <p14:creationId xmlns:p14="http://schemas.microsoft.com/office/powerpoint/2010/main" val="773173179"/>
      </p:ext>
    </p:extLst>
  </p:cSld>
  <p:clrMapOvr>
    <a:masterClrMapping/>
  </p:clrMapOvr>
  <mc:AlternateContent xmlns:mc="http://schemas.openxmlformats.org/markup-compatibility/2006" xmlns:p14="http://schemas.microsoft.com/office/powerpoint/2010/main">
    <mc:Choice Requires="p14">
      <p:transition spd="slow" p14:dur="2000" advTm="894"/>
    </mc:Choice>
    <mc:Fallback xmlns="">
      <p:transition spd="slow" advTm="89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2FE9E-4D9E-0D5C-8F86-9F8E17F04418}"/>
              </a:ext>
            </a:extLst>
          </p:cNvPr>
          <p:cNvSpPr txBox="1"/>
          <p:nvPr/>
        </p:nvSpPr>
        <p:spPr>
          <a:xfrm>
            <a:off x="5709920" y="623147"/>
            <a:ext cx="3164323" cy="830997"/>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How does the number of students in universities change over time?</a:t>
            </a:r>
            <a:endParaRPr lang="en-IN" sz="1600" dirty="0"/>
          </a:p>
        </p:txBody>
      </p:sp>
      <p:pic>
        <p:nvPicPr>
          <p:cNvPr id="5" name="Picture 4">
            <a:extLst>
              <a:ext uri="{FF2B5EF4-FFF2-40B4-BE49-F238E27FC236}">
                <a16:creationId xmlns:a16="http://schemas.microsoft.com/office/drawing/2014/main" id="{EBEACCA5-678F-3762-8FD6-95EBFED5A0C4}"/>
              </a:ext>
            </a:extLst>
          </p:cNvPr>
          <p:cNvPicPr>
            <a:picLocks noChangeAspect="1"/>
          </p:cNvPicPr>
          <p:nvPr/>
        </p:nvPicPr>
        <p:blipFill>
          <a:blip r:embed="rId2"/>
          <a:stretch>
            <a:fillRect/>
          </a:stretch>
        </p:blipFill>
        <p:spPr>
          <a:xfrm>
            <a:off x="173616" y="1657350"/>
            <a:ext cx="4798011" cy="2046147"/>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07A550AB-B8D5-1558-064C-7BDD7358185E}"/>
              </a:ext>
            </a:extLst>
          </p:cNvPr>
          <p:cNvSpPr txBox="1"/>
          <p:nvPr/>
        </p:nvSpPr>
        <p:spPr>
          <a:xfrm>
            <a:off x="5933441" y="1772482"/>
            <a:ext cx="2546774" cy="1815882"/>
          </a:xfrm>
          <a:prstGeom prst="rect">
            <a:avLst/>
          </a:prstGeom>
          <a:noFill/>
        </p:spPr>
        <p:txBody>
          <a:bodyPr wrap="square" rtlCol="0">
            <a:spAutoFit/>
          </a:bodyPr>
          <a:lstStyle/>
          <a:p>
            <a:r>
              <a:rPr lang="en-US" dirty="0"/>
              <a:t>The total number of students in universities exhibits a steady increase from 2011 to 2015, reaching its peak at 4751004. However, there is a significant drop in 2016, with the number decreasing to 2754163.</a:t>
            </a:r>
            <a:endParaRPr lang="en-IN" dirty="0"/>
          </a:p>
        </p:txBody>
      </p:sp>
    </p:spTree>
    <p:extLst>
      <p:ext uri="{BB962C8B-B14F-4D97-AF65-F5344CB8AC3E}">
        <p14:creationId xmlns:p14="http://schemas.microsoft.com/office/powerpoint/2010/main" val="340114312"/>
      </p:ext>
    </p:extLst>
  </p:cSld>
  <p:clrMapOvr>
    <a:masterClrMapping/>
  </p:clrMapOvr>
  <mc:AlternateContent xmlns:mc="http://schemas.openxmlformats.org/markup-compatibility/2006" xmlns:p14="http://schemas.microsoft.com/office/powerpoint/2010/main">
    <mc:Choice Requires="p14">
      <p:transition spd="slow" p14:dur="2000" advTm="1536"/>
    </mc:Choice>
    <mc:Fallback xmlns="">
      <p:transition spd="slow" advTm="153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2FE9E-4D9E-0D5C-8F86-9F8E17F04418}"/>
              </a:ext>
            </a:extLst>
          </p:cNvPr>
          <p:cNvSpPr txBox="1"/>
          <p:nvPr/>
        </p:nvSpPr>
        <p:spPr>
          <a:xfrm>
            <a:off x="5709920" y="623147"/>
            <a:ext cx="3164323" cy="1077218"/>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Is there a correlation between a university's ranking score and the student-staff ratio over the years?</a:t>
            </a:r>
            <a:endParaRPr lang="en-IN" sz="1600" dirty="0"/>
          </a:p>
        </p:txBody>
      </p:sp>
      <p:pic>
        <p:nvPicPr>
          <p:cNvPr id="4" name="Picture 3">
            <a:extLst>
              <a:ext uri="{FF2B5EF4-FFF2-40B4-BE49-F238E27FC236}">
                <a16:creationId xmlns:a16="http://schemas.microsoft.com/office/drawing/2014/main" id="{25C288C9-A5C3-7B45-56AE-84575A0D3429}"/>
              </a:ext>
            </a:extLst>
          </p:cNvPr>
          <p:cNvPicPr>
            <a:picLocks noChangeAspect="1"/>
          </p:cNvPicPr>
          <p:nvPr/>
        </p:nvPicPr>
        <p:blipFill>
          <a:blip r:embed="rId2"/>
          <a:stretch>
            <a:fillRect/>
          </a:stretch>
        </p:blipFill>
        <p:spPr>
          <a:xfrm>
            <a:off x="365064" y="1523998"/>
            <a:ext cx="4281443" cy="2810249"/>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4AC0F91E-C3C5-8EF5-7544-2544C508DF21}"/>
              </a:ext>
            </a:extLst>
          </p:cNvPr>
          <p:cNvSpPr txBox="1"/>
          <p:nvPr/>
        </p:nvSpPr>
        <p:spPr>
          <a:xfrm>
            <a:off x="5818294" y="2330027"/>
            <a:ext cx="2709333" cy="1815882"/>
          </a:xfrm>
          <a:prstGeom prst="rect">
            <a:avLst/>
          </a:prstGeom>
          <a:noFill/>
        </p:spPr>
        <p:txBody>
          <a:bodyPr wrap="square" rtlCol="0">
            <a:spAutoFit/>
          </a:bodyPr>
          <a:lstStyle/>
          <a:p>
            <a:r>
              <a:rPr lang="en-US" dirty="0"/>
              <a:t>The correlation of -0.27227 indicates a moderate negative relationship between a university's ranking score and the student-staff ratio over the years. As ranking scores decrease, the student-staff ratio tends to increase</a:t>
            </a:r>
            <a:endParaRPr lang="en-IN" dirty="0"/>
          </a:p>
        </p:txBody>
      </p:sp>
    </p:spTree>
    <p:extLst>
      <p:ext uri="{BB962C8B-B14F-4D97-AF65-F5344CB8AC3E}">
        <p14:creationId xmlns:p14="http://schemas.microsoft.com/office/powerpoint/2010/main" val="2965227030"/>
      </p:ext>
    </p:extLst>
  </p:cSld>
  <p:clrMapOvr>
    <a:masterClrMapping/>
  </p:clrMapOvr>
  <mc:AlternateContent xmlns:mc="http://schemas.openxmlformats.org/markup-compatibility/2006" xmlns:p14="http://schemas.microsoft.com/office/powerpoint/2010/main">
    <mc:Choice Requires="p14">
      <p:transition spd="slow" p14:dur="2000" advTm="786"/>
    </mc:Choice>
    <mc:Fallback xmlns="">
      <p:transition spd="slow" advTm="78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2FE9E-4D9E-0D5C-8F86-9F8E17F04418}"/>
              </a:ext>
            </a:extLst>
          </p:cNvPr>
          <p:cNvSpPr txBox="1"/>
          <p:nvPr/>
        </p:nvSpPr>
        <p:spPr>
          <a:xfrm>
            <a:off x="5709920" y="623147"/>
            <a:ext cx="3164323" cy="830997"/>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How does the percentage of international students vary across different years?</a:t>
            </a:r>
            <a:endParaRPr lang="en-IN" sz="1600" dirty="0"/>
          </a:p>
        </p:txBody>
      </p:sp>
      <p:pic>
        <p:nvPicPr>
          <p:cNvPr id="4" name="Picture 3">
            <a:extLst>
              <a:ext uri="{FF2B5EF4-FFF2-40B4-BE49-F238E27FC236}">
                <a16:creationId xmlns:a16="http://schemas.microsoft.com/office/drawing/2014/main" id="{9EA998ED-A50F-3F0A-FD4E-6DBF9EBC5CBF}"/>
              </a:ext>
            </a:extLst>
          </p:cNvPr>
          <p:cNvPicPr>
            <a:picLocks noChangeAspect="1"/>
          </p:cNvPicPr>
          <p:nvPr/>
        </p:nvPicPr>
        <p:blipFill>
          <a:blip r:embed="rId2"/>
          <a:stretch>
            <a:fillRect/>
          </a:stretch>
        </p:blipFill>
        <p:spPr>
          <a:xfrm>
            <a:off x="174043" y="1454144"/>
            <a:ext cx="4574064" cy="2289387"/>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490BCA5E-0068-6B49-2CF1-CCBFAC521E20}"/>
              </a:ext>
            </a:extLst>
          </p:cNvPr>
          <p:cNvSpPr txBox="1"/>
          <p:nvPr/>
        </p:nvSpPr>
        <p:spPr>
          <a:xfrm>
            <a:off x="5709920" y="1927649"/>
            <a:ext cx="2993814" cy="1815882"/>
          </a:xfrm>
          <a:prstGeom prst="rect">
            <a:avLst/>
          </a:prstGeom>
          <a:noFill/>
        </p:spPr>
        <p:txBody>
          <a:bodyPr wrap="square" rtlCol="0">
            <a:spAutoFit/>
          </a:bodyPr>
          <a:lstStyle/>
          <a:p>
            <a:r>
              <a:rPr lang="en-US" dirty="0"/>
              <a:t>The percentage of international students shows fluctuations over the years, with a peak in 2014 at 3946, followed by a decline in 2016 to 2276. Overall, there is a discernible variation in the proportion of international students during this period.</a:t>
            </a:r>
            <a:endParaRPr lang="en-IN" dirty="0"/>
          </a:p>
        </p:txBody>
      </p:sp>
    </p:spTree>
    <p:extLst>
      <p:ext uri="{BB962C8B-B14F-4D97-AF65-F5344CB8AC3E}">
        <p14:creationId xmlns:p14="http://schemas.microsoft.com/office/powerpoint/2010/main" val="3202895007"/>
      </p:ext>
    </p:extLst>
  </p:cSld>
  <p:clrMapOvr>
    <a:masterClrMapping/>
  </p:clrMapOvr>
  <mc:AlternateContent xmlns:mc="http://schemas.openxmlformats.org/markup-compatibility/2006" xmlns:p14="http://schemas.microsoft.com/office/powerpoint/2010/main">
    <mc:Choice Requires="p14">
      <p:transition spd="slow" p14:dur="2000" advTm="817"/>
    </mc:Choice>
    <mc:Fallback xmlns="">
      <p:transition spd="slow" advTm="81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2FE9E-4D9E-0D5C-8F86-9F8E17F04418}"/>
              </a:ext>
            </a:extLst>
          </p:cNvPr>
          <p:cNvSpPr txBox="1"/>
          <p:nvPr/>
        </p:nvSpPr>
        <p:spPr>
          <a:xfrm>
            <a:off x="5709920" y="623147"/>
            <a:ext cx="3164323" cy="1077218"/>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What is the impact of a university's ranking on the number of international students it attracts?</a:t>
            </a:r>
            <a:endParaRPr lang="en-IN" sz="1600" dirty="0"/>
          </a:p>
        </p:txBody>
      </p:sp>
      <p:pic>
        <p:nvPicPr>
          <p:cNvPr id="5" name="Picture 4">
            <a:extLst>
              <a:ext uri="{FF2B5EF4-FFF2-40B4-BE49-F238E27FC236}">
                <a16:creationId xmlns:a16="http://schemas.microsoft.com/office/drawing/2014/main" id="{8260111A-2402-154C-2CBD-D24E5FE9E0EA}"/>
              </a:ext>
            </a:extLst>
          </p:cNvPr>
          <p:cNvPicPr>
            <a:picLocks noChangeAspect="1"/>
          </p:cNvPicPr>
          <p:nvPr/>
        </p:nvPicPr>
        <p:blipFill>
          <a:blip r:embed="rId2"/>
          <a:stretch>
            <a:fillRect/>
          </a:stretch>
        </p:blipFill>
        <p:spPr>
          <a:xfrm>
            <a:off x="243923" y="1916853"/>
            <a:ext cx="4436450" cy="2338657"/>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E12BF252-59CB-1E07-547A-259BA77068F3}"/>
              </a:ext>
            </a:extLst>
          </p:cNvPr>
          <p:cNvSpPr txBox="1"/>
          <p:nvPr/>
        </p:nvSpPr>
        <p:spPr>
          <a:xfrm>
            <a:off x="5682827" y="2070518"/>
            <a:ext cx="2752898" cy="2031325"/>
          </a:xfrm>
          <a:prstGeom prst="rect">
            <a:avLst/>
          </a:prstGeom>
          <a:noFill/>
        </p:spPr>
        <p:txBody>
          <a:bodyPr wrap="square" rtlCol="0">
            <a:spAutoFit/>
          </a:bodyPr>
          <a:lstStyle/>
          <a:p>
            <a:r>
              <a:rPr lang="en-US" dirty="0"/>
              <a:t>The data suggests a positive correlation between university ranking and international student enrollment. Higher-ranked universities tend to attract more international students, as reflected in the varying enrollment numbers across different university IDs.</a:t>
            </a:r>
            <a:endParaRPr lang="en-IN" dirty="0"/>
          </a:p>
        </p:txBody>
      </p:sp>
    </p:spTree>
    <p:extLst>
      <p:ext uri="{BB962C8B-B14F-4D97-AF65-F5344CB8AC3E}">
        <p14:creationId xmlns:p14="http://schemas.microsoft.com/office/powerpoint/2010/main" val="2772204034"/>
      </p:ext>
    </p:extLst>
  </p:cSld>
  <p:clrMapOvr>
    <a:masterClrMapping/>
  </p:clrMapOvr>
  <mc:AlternateContent xmlns:mc="http://schemas.openxmlformats.org/markup-compatibility/2006" xmlns:p14="http://schemas.microsoft.com/office/powerpoint/2010/main">
    <mc:Choice Requires="p14">
      <p:transition spd="slow" p14:dur="2000" advTm="816"/>
    </mc:Choice>
    <mc:Fallback xmlns="">
      <p:transition spd="slow" advTm="81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2FE9E-4D9E-0D5C-8F86-9F8E17F04418}"/>
              </a:ext>
            </a:extLst>
          </p:cNvPr>
          <p:cNvSpPr txBox="1"/>
          <p:nvPr/>
        </p:nvSpPr>
        <p:spPr>
          <a:xfrm>
            <a:off x="5709920" y="623147"/>
            <a:ext cx="3164323" cy="1077218"/>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Is there a relationship between a university's ranking score and the percentage of female students enrolled?</a:t>
            </a:r>
            <a:endParaRPr lang="en-IN" sz="1600" dirty="0"/>
          </a:p>
        </p:txBody>
      </p:sp>
      <p:pic>
        <p:nvPicPr>
          <p:cNvPr id="4" name="Picture 3">
            <a:extLst>
              <a:ext uri="{FF2B5EF4-FFF2-40B4-BE49-F238E27FC236}">
                <a16:creationId xmlns:a16="http://schemas.microsoft.com/office/drawing/2014/main" id="{EFAE7451-1E58-3256-4575-8D08DD17A59D}"/>
              </a:ext>
            </a:extLst>
          </p:cNvPr>
          <p:cNvPicPr>
            <a:picLocks noChangeAspect="1"/>
          </p:cNvPicPr>
          <p:nvPr/>
        </p:nvPicPr>
        <p:blipFill>
          <a:blip r:embed="rId2"/>
          <a:stretch>
            <a:fillRect/>
          </a:stretch>
        </p:blipFill>
        <p:spPr>
          <a:xfrm>
            <a:off x="237068" y="1815254"/>
            <a:ext cx="4511040" cy="2539304"/>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ED487505-33A8-1463-1600-34F1A698D4EB}"/>
              </a:ext>
            </a:extLst>
          </p:cNvPr>
          <p:cNvSpPr txBox="1"/>
          <p:nvPr/>
        </p:nvSpPr>
        <p:spPr>
          <a:xfrm>
            <a:off x="5825066" y="2107789"/>
            <a:ext cx="2546774" cy="2246769"/>
          </a:xfrm>
          <a:prstGeom prst="rect">
            <a:avLst/>
          </a:prstGeom>
          <a:noFill/>
        </p:spPr>
        <p:txBody>
          <a:bodyPr wrap="square" rtlCol="0">
            <a:spAutoFit/>
          </a:bodyPr>
          <a:lstStyle/>
          <a:p>
            <a:r>
              <a:rPr lang="en-US" b="0" i="0" dirty="0">
                <a:solidFill>
                  <a:srgbClr val="0C0C0C"/>
                </a:solidFill>
                <a:effectLst/>
                <a:latin typeface="+mj-lt"/>
              </a:rPr>
              <a:t>The correlation of -0.1348 suggests a weak negative relationship between a university's ranking score and the percentage of female students enrolled. In general, as one variable increases, the other tends to decrease slightly, but the relationship is not very strong.</a:t>
            </a:r>
            <a:endParaRPr lang="en-IN" dirty="0">
              <a:solidFill>
                <a:srgbClr val="0C0C0C"/>
              </a:solidFill>
              <a:latin typeface="+mj-lt"/>
            </a:endParaRPr>
          </a:p>
        </p:txBody>
      </p:sp>
    </p:spTree>
    <p:extLst>
      <p:ext uri="{BB962C8B-B14F-4D97-AF65-F5344CB8AC3E}">
        <p14:creationId xmlns:p14="http://schemas.microsoft.com/office/powerpoint/2010/main" val="918683364"/>
      </p:ext>
    </p:extLst>
  </p:cSld>
  <p:clrMapOvr>
    <a:masterClrMapping/>
  </p:clrMapOvr>
  <mc:AlternateContent xmlns:mc="http://schemas.openxmlformats.org/markup-compatibility/2006" xmlns:p14="http://schemas.microsoft.com/office/powerpoint/2010/main">
    <mc:Choice Requires="p14">
      <p:transition spd="slow" p14:dur="2000" advTm="724"/>
    </mc:Choice>
    <mc:Fallback xmlns="">
      <p:transition spd="slow" advTm="72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        A</a:t>
            </a:r>
            <a:r>
              <a:rPr lang="en" dirty="0"/>
              <a:t>nalysis scope</a:t>
            </a:r>
            <a:endParaRPr dirty="0"/>
          </a:p>
        </p:txBody>
      </p:sp>
      <p:sp>
        <p:nvSpPr>
          <p:cNvPr id="355" name="Google Shape;355;p36"/>
          <p:cNvSpPr txBox="1">
            <a:spLocks noGrp="1"/>
          </p:cNvSpPr>
          <p:nvPr>
            <p:ph type="subTitle" idx="1"/>
          </p:nvPr>
        </p:nvSpPr>
        <p:spPr>
          <a:xfrm>
            <a:off x="714300" y="1259225"/>
            <a:ext cx="5386200" cy="24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US" b="0" i="0" dirty="0">
                <a:solidFill>
                  <a:srgbClr val="D1D5DB"/>
                </a:solidFill>
                <a:effectLst/>
                <a:latin typeface="Söhne"/>
              </a:rPr>
              <a:t>The analysis scope of our capstone project on university success encompasses a comprehensive examination of various factors influencing academic achievement. The scope extends to the creation of a detailed dashboard, visually presenting the correlations and patterns discovered during our analysis. </a:t>
            </a:r>
            <a:endParaRPr lang="en-US" dirty="0">
              <a:solidFill>
                <a:srgbClr val="D1D5DB"/>
              </a:solidFill>
              <a:latin typeface="Söhne"/>
            </a:endParaRPr>
          </a:p>
          <a:p>
            <a:pPr marL="0" lvl="0" indent="0" algn="l" rtl="0">
              <a:spcBef>
                <a:spcPts val="0"/>
              </a:spcBef>
              <a:spcAft>
                <a:spcPts val="0"/>
              </a:spcAft>
              <a:buClr>
                <a:schemeClr val="hlink"/>
              </a:buClr>
              <a:buSzPts val="1100"/>
              <a:buFont typeface="Arial"/>
              <a:buNone/>
            </a:pPr>
            <a:endParaRPr lang="en-US" dirty="0"/>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Microsoft</a:t>
            </a:r>
            <a:endParaRPr sz="1000" dirty="0">
              <a:solidFill>
                <a:schemeClr val="dk1"/>
              </a:solidFill>
              <a:latin typeface="Bebas Neue"/>
              <a:ea typeface="Bebas Neue"/>
              <a:cs typeface="Bebas Neue"/>
              <a:sym typeface="Bebas Neue"/>
            </a:endParaRPr>
          </a:p>
        </p:txBody>
      </p:sp>
      <p:sp>
        <p:nvSpPr>
          <p:cNvPr id="380" name="Google Shape;380;p36">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dirty="0">
              <a:solidFill>
                <a:schemeClr val="dk1"/>
              </a:solidFill>
              <a:latin typeface="Bebas Neue"/>
              <a:ea typeface="Bebas Neue"/>
              <a:cs typeface="Bebas Neue"/>
              <a:sym typeface="Bebas Neue"/>
            </a:endParaRPr>
          </a:p>
        </p:txBody>
      </p:sp>
      <p:sp>
        <p:nvSpPr>
          <p:cNvPr id="381" name="Google Shape;381;p36">
            <a:hlinkClick r:id="" action="ppaction://noaction"/>
          </p:cNvPr>
          <p:cNvSpPr txBox="1"/>
          <p:nvPr/>
        </p:nvSpPr>
        <p:spPr>
          <a:xfrm>
            <a:off x="1517930" y="263453"/>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powerbi</a:t>
            </a:r>
            <a:endParaRPr sz="1000" dirty="0">
              <a:solidFill>
                <a:schemeClr val="dk1"/>
              </a:solidFill>
              <a:latin typeface="Bebas Neue"/>
              <a:ea typeface="Bebas Neue"/>
              <a:cs typeface="Bebas Neue"/>
              <a:sym typeface="Bebas Neue"/>
            </a:endParaRPr>
          </a:p>
        </p:txBody>
      </p:sp>
      <p:sp>
        <p:nvSpPr>
          <p:cNvPr id="2" name="TextBox 1">
            <a:extLst>
              <a:ext uri="{FF2B5EF4-FFF2-40B4-BE49-F238E27FC236}">
                <a16:creationId xmlns:a16="http://schemas.microsoft.com/office/drawing/2014/main" id="{F4B57AAF-D60A-D780-F3FB-F9118A9F5C36}"/>
              </a:ext>
            </a:extLst>
          </p:cNvPr>
          <p:cNvSpPr txBox="1"/>
          <p:nvPr/>
        </p:nvSpPr>
        <p:spPr>
          <a:xfrm>
            <a:off x="6619330" y="253208"/>
            <a:ext cx="1931940" cy="523220"/>
          </a:xfrm>
          <a:prstGeom prst="rect">
            <a:avLst/>
          </a:prstGeom>
          <a:noFill/>
        </p:spPr>
        <p:txBody>
          <a:bodyPr wrap="none" rtlCol="0">
            <a:spAutoFit/>
          </a:bodyPr>
          <a:lstStyle/>
          <a:p>
            <a:r>
              <a:rPr lang="en-IN" dirty="0">
                <a:solidFill>
                  <a:schemeClr val="lt2"/>
                </a:solidFill>
                <a:latin typeface="Bebas Neue"/>
                <a:ea typeface="Bebas Neue"/>
                <a:cs typeface="Bebas Neue"/>
                <a:sym typeface="Bebas Neue"/>
              </a:rPr>
              <a:t>University  success  ANALYSIS</a:t>
            </a:r>
            <a:endParaRPr lang="en-IN" dirty="0">
              <a:solidFill>
                <a:schemeClr val="lt2"/>
              </a:solidFill>
            </a:endParaRPr>
          </a:p>
          <a:p>
            <a:endParaRPr lang="en-IN" dirty="0"/>
          </a:p>
        </p:txBody>
      </p:sp>
      <p:grpSp>
        <p:nvGrpSpPr>
          <p:cNvPr id="3" name="Google Shape;8345;p85">
            <a:extLst>
              <a:ext uri="{FF2B5EF4-FFF2-40B4-BE49-F238E27FC236}">
                <a16:creationId xmlns:a16="http://schemas.microsoft.com/office/drawing/2014/main" id="{4F31D4E8-CC25-CE2A-8B61-BD7530E6835D}"/>
              </a:ext>
            </a:extLst>
          </p:cNvPr>
          <p:cNvGrpSpPr/>
          <p:nvPr/>
        </p:nvGrpSpPr>
        <p:grpSpPr>
          <a:xfrm>
            <a:off x="830273" y="716543"/>
            <a:ext cx="366364" cy="367290"/>
            <a:chOff x="-61783350" y="3743950"/>
            <a:chExt cx="316650" cy="317450"/>
          </a:xfrm>
          <a:solidFill>
            <a:schemeClr val="tx2">
              <a:lumMod val="60000"/>
              <a:lumOff val="40000"/>
            </a:schemeClr>
          </a:solidFill>
        </p:grpSpPr>
        <p:sp>
          <p:nvSpPr>
            <p:cNvPr id="4" name="Google Shape;8346;p85">
              <a:extLst>
                <a:ext uri="{FF2B5EF4-FFF2-40B4-BE49-F238E27FC236}">
                  <a16:creationId xmlns:a16="http://schemas.microsoft.com/office/drawing/2014/main" id="{694E4B11-8B8D-5412-A5ED-2CB7E0773E10}"/>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347;p85">
              <a:extLst>
                <a:ext uri="{FF2B5EF4-FFF2-40B4-BE49-F238E27FC236}">
                  <a16:creationId xmlns:a16="http://schemas.microsoft.com/office/drawing/2014/main" id="{0D28A677-587E-BC7F-FB94-B8A0760D6663}"/>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82698393"/>
      </p:ext>
    </p:extLst>
  </p:cSld>
  <p:clrMapOvr>
    <a:masterClrMapping/>
  </p:clrMapOvr>
  <mc:AlternateContent xmlns:mc="http://schemas.openxmlformats.org/markup-compatibility/2006" xmlns:p14="http://schemas.microsoft.com/office/powerpoint/2010/main">
    <mc:Choice Requires="p14">
      <p:transition spd="slow" p14:dur="2000" advTm="23212"/>
    </mc:Choice>
    <mc:Fallback xmlns="">
      <p:transition spd="slow" advTm="2321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2FE9E-4D9E-0D5C-8F86-9F8E17F04418}"/>
              </a:ext>
            </a:extLst>
          </p:cNvPr>
          <p:cNvSpPr txBox="1"/>
          <p:nvPr/>
        </p:nvSpPr>
        <p:spPr>
          <a:xfrm>
            <a:off x="5709920" y="623147"/>
            <a:ext cx="3164323" cy="830997"/>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How does the percentage of international students affect a university's student-staff ratio?</a:t>
            </a:r>
            <a:endParaRPr lang="en-IN" sz="1600" dirty="0"/>
          </a:p>
        </p:txBody>
      </p:sp>
      <p:pic>
        <p:nvPicPr>
          <p:cNvPr id="4" name="Picture 3">
            <a:extLst>
              <a:ext uri="{FF2B5EF4-FFF2-40B4-BE49-F238E27FC236}">
                <a16:creationId xmlns:a16="http://schemas.microsoft.com/office/drawing/2014/main" id="{5770E4F0-1A19-5231-6F9D-98C7C8D47C86}"/>
              </a:ext>
            </a:extLst>
          </p:cNvPr>
          <p:cNvPicPr>
            <a:picLocks noChangeAspect="1"/>
          </p:cNvPicPr>
          <p:nvPr/>
        </p:nvPicPr>
        <p:blipFill>
          <a:blip r:embed="rId2"/>
          <a:stretch>
            <a:fillRect/>
          </a:stretch>
        </p:blipFill>
        <p:spPr>
          <a:xfrm>
            <a:off x="331954" y="1666241"/>
            <a:ext cx="4422925" cy="2404533"/>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5ED570DA-F307-8FAA-C015-D3D183F00A8C}"/>
              </a:ext>
            </a:extLst>
          </p:cNvPr>
          <p:cNvSpPr txBox="1"/>
          <p:nvPr/>
        </p:nvSpPr>
        <p:spPr>
          <a:xfrm>
            <a:off x="5547360" y="1923626"/>
            <a:ext cx="3083043" cy="2246769"/>
          </a:xfrm>
          <a:prstGeom prst="rect">
            <a:avLst/>
          </a:prstGeom>
          <a:noFill/>
        </p:spPr>
        <p:txBody>
          <a:bodyPr wrap="square" rtlCol="0">
            <a:spAutoFit/>
          </a:bodyPr>
          <a:lstStyle/>
          <a:p>
            <a:r>
              <a:rPr lang="en-US" dirty="0"/>
              <a:t>The correlation coefficient of -0.01574 suggests a very weak and nearly negligible negative relationship between the percentage of international students and the student-staff ratio in universities. In other </a:t>
            </a:r>
            <a:r>
              <a:rPr lang="en-US" dirty="0" err="1"/>
              <a:t>words,there</a:t>
            </a:r>
            <a:r>
              <a:rPr lang="en-US" dirty="0"/>
              <a:t> is little to no apparent impact of international student composition on the student-staff ratio.</a:t>
            </a:r>
            <a:endParaRPr lang="en-IN" dirty="0"/>
          </a:p>
        </p:txBody>
      </p:sp>
    </p:spTree>
    <p:extLst>
      <p:ext uri="{BB962C8B-B14F-4D97-AF65-F5344CB8AC3E}">
        <p14:creationId xmlns:p14="http://schemas.microsoft.com/office/powerpoint/2010/main" val="2467946848"/>
      </p:ext>
    </p:extLst>
  </p:cSld>
  <p:clrMapOvr>
    <a:masterClrMapping/>
  </p:clrMapOvr>
  <mc:AlternateContent xmlns:mc="http://schemas.openxmlformats.org/markup-compatibility/2006" xmlns:p14="http://schemas.microsoft.com/office/powerpoint/2010/main">
    <mc:Choice Requires="p14">
      <p:transition spd="slow" p14:dur="2000" advTm="926"/>
    </mc:Choice>
    <mc:Fallback xmlns="">
      <p:transition spd="slow" advTm="92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2FE9E-4D9E-0D5C-8F86-9F8E17F04418}"/>
              </a:ext>
            </a:extLst>
          </p:cNvPr>
          <p:cNvSpPr txBox="1"/>
          <p:nvPr/>
        </p:nvSpPr>
        <p:spPr>
          <a:xfrm>
            <a:off x="5709920" y="623147"/>
            <a:ext cx="3164323" cy="954107"/>
          </a:xfrm>
          <a:prstGeom prst="rect">
            <a:avLst/>
          </a:prstGeom>
          <a:noFill/>
        </p:spPr>
        <p:txBody>
          <a:bodyPr wrap="square" rtlCol="0">
            <a:spAutoFit/>
          </a:bodyPr>
          <a:lstStyle/>
          <a:p>
            <a:pPr algn="ctr"/>
            <a:r>
              <a:rPr lang="en-US" b="1" i="0" dirty="0">
                <a:solidFill>
                  <a:srgbClr val="252423"/>
                </a:solidFill>
                <a:effectLst/>
                <a:latin typeface="Segoe UI" panose="020B0502040204020203" pitchFamily="34" charset="0"/>
              </a:rPr>
              <a:t>Are there any significant trends or patterns in the rankings of universities from different countries?</a:t>
            </a:r>
            <a:endParaRPr lang="en-IN" dirty="0"/>
          </a:p>
        </p:txBody>
      </p:sp>
      <p:pic>
        <p:nvPicPr>
          <p:cNvPr id="5" name="Picture 4">
            <a:extLst>
              <a:ext uri="{FF2B5EF4-FFF2-40B4-BE49-F238E27FC236}">
                <a16:creationId xmlns:a16="http://schemas.microsoft.com/office/drawing/2014/main" id="{324F9905-3862-4B1F-AB31-B727B7E0BD28}"/>
              </a:ext>
            </a:extLst>
          </p:cNvPr>
          <p:cNvPicPr>
            <a:picLocks noChangeAspect="1"/>
          </p:cNvPicPr>
          <p:nvPr/>
        </p:nvPicPr>
        <p:blipFill>
          <a:blip r:embed="rId2"/>
          <a:stretch>
            <a:fillRect/>
          </a:stretch>
        </p:blipFill>
        <p:spPr>
          <a:xfrm>
            <a:off x="94827" y="1720426"/>
            <a:ext cx="5296747" cy="2479041"/>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1925E7B8-2DDA-266E-886D-AB899CE2BE97}"/>
              </a:ext>
            </a:extLst>
          </p:cNvPr>
          <p:cNvSpPr txBox="1"/>
          <p:nvPr/>
        </p:nvSpPr>
        <p:spPr>
          <a:xfrm>
            <a:off x="5974081" y="1835573"/>
            <a:ext cx="2795540" cy="2893100"/>
          </a:xfrm>
          <a:prstGeom prst="rect">
            <a:avLst/>
          </a:prstGeom>
          <a:noFill/>
        </p:spPr>
        <p:txBody>
          <a:bodyPr wrap="square" rtlCol="0">
            <a:spAutoFit/>
          </a:bodyPr>
          <a:lstStyle/>
          <a:p>
            <a:r>
              <a:rPr lang="en-US" dirty="0"/>
              <a:t>The data reveals a global distribution of top universities, with the United States dominating, followed by strong showings from the United Kingdom, European countries, and notable performances from Asian, Canadian, and Australian institutions. These rankings underscore the international diversity and excellence in higher education across various regions.</a:t>
            </a:r>
            <a:endParaRPr lang="en-IN" dirty="0"/>
          </a:p>
        </p:txBody>
      </p:sp>
    </p:spTree>
    <p:extLst>
      <p:ext uri="{BB962C8B-B14F-4D97-AF65-F5344CB8AC3E}">
        <p14:creationId xmlns:p14="http://schemas.microsoft.com/office/powerpoint/2010/main" val="2282231606"/>
      </p:ext>
    </p:extLst>
  </p:cSld>
  <p:clrMapOvr>
    <a:masterClrMapping/>
  </p:clrMapOvr>
  <mc:AlternateContent xmlns:mc="http://schemas.openxmlformats.org/markup-compatibility/2006" xmlns:p14="http://schemas.microsoft.com/office/powerpoint/2010/main">
    <mc:Choice Requires="p14">
      <p:transition spd="slow" p14:dur="2000" advTm="16965"/>
    </mc:Choice>
    <mc:Fallback xmlns="">
      <p:transition spd="slow" advTm="1696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6" name="Google Shape;646;p40"/>
          <p:cNvSpPr txBox="1">
            <a:spLocks noGrp="1"/>
          </p:cNvSpPr>
          <p:nvPr>
            <p:ph type="title"/>
          </p:nvPr>
        </p:nvSpPr>
        <p:spPr>
          <a:xfrm>
            <a:off x="5601546" y="1124550"/>
            <a:ext cx="4131734" cy="26551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eda problem </a:t>
            </a:r>
            <a:br>
              <a:rPr lang="en-US" sz="3600" dirty="0"/>
            </a:br>
            <a:r>
              <a:rPr lang="en-US" sz="3600" dirty="0"/>
              <a:t>         statements</a:t>
            </a:r>
            <a:endParaRPr sz="3600" dirty="0"/>
          </a:p>
        </p:txBody>
      </p:sp>
      <p:sp>
        <p:nvSpPr>
          <p:cNvPr id="649" name="Google Shape;649;p40"/>
          <p:cNvSpPr/>
          <p:nvPr/>
        </p:nvSpPr>
        <p:spPr>
          <a:xfrm>
            <a:off x="2456600" y="1311629"/>
            <a:ext cx="1597737" cy="647845"/>
          </a:xfrm>
          <a:prstGeom prst="rect">
            <a:avLst/>
          </a:prstGeom>
        </p:spPr>
        <p:txBody>
          <a:bodyPr>
            <a:prstTxWarp prst="textPlain">
              <a:avLst/>
            </a:prstTxWarp>
          </a:bodyPr>
          <a:lstStyle/>
          <a:p>
            <a:pPr lvl="0" algn="ctr"/>
            <a:endParaRPr b="0" i="0" dirty="0">
              <a:ln w="9525" cap="flat" cmpd="sng">
                <a:solidFill>
                  <a:schemeClr val="dk1"/>
                </a:solidFill>
                <a:prstDash val="solid"/>
                <a:round/>
                <a:headEnd type="none" w="sm" len="sm"/>
                <a:tailEnd type="none" w="sm" len="sm"/>
              </a:ln>
              <a:noFill/>
              <a:latin typeface="Bebas Neue"/>
            </a:endParaRPr>
          </a:p>
        </p:txBody>
      </p:sp>
      <p:sp>
        <p:nvSpPr>
          <p:cNvPr id="650" name="Google Shape;650;p40"/>
          <p:cNvSpPr txBox="1"/>
          <p:nvPr/>
        </p:nvSpPr>
        <p:spPr>
          <a:xfrm>
            <a:off x="6018293" y="362616"/>
            <a:ext cx="2419669" cy="300900"/>
          </a:xfrm>
          <a:prstGeom prst="rect">
            <a:avLst/>
          </a:prstGeom>
          <a:noFill/>
          <a:ln>
            <a:noFill/>
          </a:ln>
        </p:spPr>
        <p:txBody>
          <a:bodyPr spcFirstLastPara="1" wrap="square" lIns="91425" tIns="91425" rIns="0" bIns="91425" anchor="ctr" anchorCtr="0">
            <a:noAutofit/>
          </a:bodyPr>
          <a:lstStyle/>
          <a:p>
            <a:pPr algn="r"/>
            <a:r>
              <a:rPr lang="en-IN" dirty="0">
                <a:solidFill>
                  <a:schemeClr val="lt2"/>
                </a:solidFill>
                <a:latin typeface="Bebas Neue"/>
                <a:ea typeface="Bebas Neue"/>
                <a:cs typeface="Bebas Neue"/>
                <a:sym typeface="Bebas Neue"/>
              </a:rPr>
              <a:t>University  success  ANALYSIS</a:t>
            </a:r>
            <a:endParaRPr lang="en-IN" dirty="0">
              <a:solidFill>
                <a:schemeClr val="lt2"/>
              </a:solidFill>
            </a:endParaRPr>
          </a:p>
          <a:p>
            <a:pPr marL="0" lvl="0" indent="0" algn="r" rtl="0">
              <a:spcBef>
                <a:spcPts val="0"/>
              </a:spcBef>
              <a:spcAft>
                <a:spcPts val="0"/>
              </a:spcAft>
              <a:buNone/>
            </a:pPr>
            <a:endParaRPr lang="en-IN" dirty="0">
              <a:solidFill>
                <a:schemeClr val="lt2"/>
              </a:solidFill>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dirty="0">
              <a:solidFill>
                <a:schemeClr val="dk1"/>
              </a:solidFill>
              <a:latin typeface="Bebas Neue"/>
              <a:ea typeface="Bebas Neue"/>
              <a:cs typeface="Bebas Neue"/>
              <a:sym typeface="Bebas Neue"/>
            </a:endParaRPr>
          </a:p>
        </p:txBody>
      </p:sp>
      <p:sp>
        <p:nvSpPr>
          <p:cNvPr id="670" name="Google Shape;670;p40">
            <a:hlinkClick r:id="rId4" action="ppaction://hlinksldjump"/>
          </p:cNvPr>
          <p:cNvSpPr txBox="1"/>
          <p:nvPr/>
        </p:nvSpPr>
        <p:spPr>
          <a:xfrm>
            <a:off x="1444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dirty="0">
              <a:solidFill>
                <a:schemeClr val="dk1"/>
              </a:solidFill>
              <a:latin typeface="Bebas Neue"/>
              <a:ea typeface="Bebas Neue"/>
              <a:cs typeface="Bebas Neue"/>
              <a:sym typeface="Bebas Neue"/>
            </a:endParaRPr>
          </a:p>
        </p:txBody>
      </p:sp>
      <p:sp>
        <p:nvSpPr>
          <p:cNvPr id="671" name="Google Shape;671;p4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dirty="0">
              <a:solidFill>
                <a:schemeClr val="dk1"/>
              </a:solidFill>
              <a:latin typeface="Bebas Neue"/>
              <a:ea typeface="Bebas Neue"/>
              <a:cs typeface="Bebas Neue"/>
              <a:sym typeface="Bebas Neue"/>
            </a:endParaRPr>
          </a:p>
        </p:txBody>
      </p:sp>
      <p:sp>
        <p:nvSpPr>
          <p:cNvPr id="5" name="Title 4">
            <a:extLst>
              <a:ext uri="{FF2B5EF4-FFF2-40B4-BE49-F238E27FC236}">
                <a16:creationId xmlns:a16="http://schemas.microsoft.com/office/drawing/2014/main" id="{F3F204A5-F3D6-F85D-7CDF-8CF46A4F3331}"/>
              </a:ext>
            </a:extLst>
          </p:cNvPr>
          <p:cNvSpPr>
            <a:spLocks noGrp="1"/>
          </p:cNvSpPr>
          <p:nvPr>
            <p:ph type="title" idx="2"/>
          </p:nvPr>
        </p:nvSpPr>
        <p:spPr>
          <a:xfrm flipV="1">
            <a:off x="-2101752" y="5571926"/>
            <a:ext cx="1135451" cy="47823"/>
          </a:xfrm>
        </p:spPr>
        <p:txBody>
          <a:bodyPr/>
          <a:lstStyle/>
          <a:p>
            <a:endParaRPr lang="en-IN" sz="100" dirty="0"/>
          </a:p>
        </p:txBody>
      </p:sp>
      <p:grpSp>
        <p:nvGrpSpPr>
          <p:cNvPr id="12" name="Google Shape;2594;p69">
            <a:extLst>
              <a:ext uri="{FF2B5EF4-FFF2-40B4-BE49-F238E27FC236}">
                <a16:creationId xmlns:a16="http://schemas.microsoft.com/office/drawing/2014/main" id="{0DBB53E9-46AA-5A83-93EA-B5D6CF9C5CA8}"/>
              </a:ext>
            </a:extLst>
          </p:cNvPr>
          <p:cNvGrpSpPr/>
          <p:nvPr/>
        </p:nvGrpSpPr>
        <p:grpSpPr>
          <a:xfrm>
            <a:off x="4982531" y="1974520"/>
            <a:ext cx="438780" cy="344396"/>
            <a:chOff x="4946475" y="3016009"/>
            <a:chExt cx="437729" cy="343570"/>
          </a:xfrm>
          <a:solidFill>
            <a:schemeClr val="bg2">
              <a:lumMod val="40000"/>
              <a:lumOff val="60000"/>
            </a:schemeClr>
          </a:solidFill>
        </p:grpSpPr>
        <p:sp>
          <p:nvSpPr>
            <p:cNvPr id="13" name="Google Shape;2595;p69">
              <a:extLst>
                <a:ext uri="{FF2B5EF4-FFF2-40B4-BE49-F238E27FC236}">
                  <a16:creationId xmlns:a16="http://schemas.microsoft.com/office/drawing/2014/main" id="{F41B6B5E-D331-5BA9-5CCB-88A27157C4FC}"/>
                </a:ext>
              </a:extLst>
            </p:cNvPr>
            <p:cNvSpPr/>
            <p:nvPr/>
          </p:nvSpPr>
          <p:spPr>
            <a:xfrm>
              <a:off x="4946475" y="3274798"/>
              <a:ext cx="221946" cy="84781"/>
            </a:xfrm>
            <a:custGeom>
              <a:avLst/>
              <a:gdLst/>
              <a:ahLst/>
              <a:cxnLst/>
              <a:rect l="l" t="t" r="r" b="b"/>
              <a:pathLst>
                <a:path w="10982" h="4195" extrusionOk="0">
                  <a:moveTo>
                    <a:pt x="1" y="1"/>
                  </a:moveTo>
                  <a:lnTo>
                    <a:pt x="1" y="2031"/>
                  </a:lnTo>
                  <a:cubicBezTo>
                    <a:pt x="1" y="2538"/>
                    <a:pt x="326" y="3228"/>
                    <a:pt x="1868" y="3715"/>
                  </a:cubicBezTo>
                  <a:cubicBezTo>
                    <a:pt x="2871" y="4033"/>
                    <a:pt x="4183" y="4195"/>
                    <a:pt x="5500" y="4195"/>
                  </a:cubicBezTo>
                  <a:cubicBezTo>
                    <a:pt x="6796" y="4195"/>
                    <a:pt x="8098" y="4038"/>
                    <a:pt x="9115" y="3715"/>
                  </a:cubicBezTo>
                  <a:cubicBezTo>
                    <a:pt x="10657" y="3228"/>
                    <a:pt x="10982" y="2538"/>
                    <a:pt x="10982" y="2031"/>
                  </a:cubicBezTo>
                  <a:lnTo>
                    <a:pt x="10982" y="1"/>
                  </a:lnTo>
                  <a:cubicBezTo>
                    <a:pt x="10576" y="285"/>
                    <a:pt x="10089" y="508"/>
                    <a:pt x="9500" y="691"/>
                  </a:cubicBezTo>
                  <a:cubicBezTo>
                    <a:pt x="8364" y="1046"/>
                    <a:pt x="6927" y="1224"/>
                    <a:pt x="5491" y="1224"/>
                  </a:cubicBezTo>
                  <a:cubicBezTo>
                    <a:pt x="4055" y="1224"/>
                    <a:pt x="2619" y="1046"/>
                    <a:pt x="1483" y="691"/>
                  </a:cubicBezTo>
                  <a:cubicBezTo>
                    <a:pt x="894" y="508"/>
                    <a:pt x="407" y="285"/>
                    <a:pt x="1" y="1"/>
                  </a:cubicBezTo>
                  <a:close/>
                </a:path>
              </a:pathLst>
            </a:cu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2596;p69">
              <a:extLst>
                <a:ext uri="{FF2B5EF4-FFF2-40B4-BE49-F238E27FC236}">
                  <a16:creationId xmlns:a16="http://schemas.microsoft.com/office/drawing/2014/main" id="{E9BC4363-939D-0DD2-477C-288D60C2E6AF}"/>
                </a:ext>
              </a:extLst>
            </p:cNvPr>
            <p:cNvSpPr/>
            <p:nvPr/>
          </p:nvSpPr>
          <p:spPr>
            <a:xfrm>
              <a:off x="4946475" y="3189492"/>
              <a:ext cx="221946" cy="84458"/>
            </a:xfrm>
            <a:custGeom>
              <a:avLst/>
              <a:gdLst/>
              <a:ahLst/>
              <a:cxnLst/>
              <a:rect l="l" t="t" r="r" b="b"/>
              <a:pathLst>
                <a:path w="10982" h="4179" extrusionOk="0">
                  <a:moveTo>
                    <a:pt x="1" y="0"/>
                  </a:moveTo>
                  <a:lnTo>
                    <a:pt x="1" y="2030"/>
                  </a:lnTo>
                  <a:cubicBezTo>
                    <a:pt x="1" y="2537"/>
                    <a:pt x="326" y="3227"/>
                    <a:pt x="1868" y="3715"/>
                  </a:cubicBezTo>
                  <a:cubicBezTo>
                    <a:pt x="2871" y="4021"/>
                    <a:pt x="4183" y="4179"/>
                    <a:pt x="5501" y="4179"/>
                  </a:cubicBezTo>
                  <a:cubicBezTo>
                    <a:pt x="6797" y="4179"/>
                    <a:pt x="8098" y="4027"/>
                    <a:pt x="9115" y="3715"/>
                  </a:cubicBezTo>
                  <a:cubicBezTo>
                    <a:pt x="10657" y="3227"/>
                    <a:pt x="10982" y="2537"/>
                    <a:pt x="10982" y="2030"/>
                  </a:cubicBezTo>
                  <a:lnTo>
                    <a:pt x="10982" y="0"/>
                  </a:lnTo>
                  <a:cubicBezTo>
                    <a:pt x="10576" y="284"/>
                    <a:pt x="10089" y="508"/>
                    <a:pt x="9500" y="690"/>
                  </a:cubicBezTo>
                  <a:cubicBezTo>
                    <a:pt x="8364" y="1045"/>
                    <a:pt x="6927" y="1223"/>
                    <a:pt x="5491" y="1223"/>
                  </a:cubicBezTo>
                  <a:cubicBezTo>
                    <a:pt x="4055" y="1223"/>
                    <a:pt x="2619" y="1045"/>
                    <a:pt x="1483" y="690"/>
                  </a:cubicBezTo>
                  <a:cubicBezTo>
                    <a:pt x="894" y="508"/>
                    <a:pt x="407" y="284"/>
                    <a:pt x="1" y="0"/>
                  </a:cubicBezTo>
                  <a:close/>
                </a:path>
              </a:pathLst>
            </a:cu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2597;p69">
              <a:extLst>
                <a:ext uri="{FF2B5EF4-FFF2-40B4-BE49-F238E27FC236}">
                  <a16:creationId xmlns:a16="http://schemas.microsoft.com/office/drawing/2014/main" id="{F1FD2455-4350-17C6-8C4F-6E6C40EE45BC}"/>
                </a:ext>
              </a:extLst>
            </p:cNvPr>
            <p:cNvSpPr/>
            <p:nvPr/>
          </p:nvSpPr>
          <p:spPr>
            <a:xfrm>
              <a:off x="4946475" y="3104165"/>
              <a:ext cx="221946" cy="84357"/>
            </a:xfrm>
            <a:custGeom>
              <a:avLst/>
              <a:gdLst/>
              <a:ahLst/>
              <a:cxnLst/>
              <a:rect l="l" t="t" r="r" b="b"/>
              <a:pathLst>
                <a:path w="10982" h="4174" extrusionOk="0">
                  <a:moveTo>
                    <a:pt x="1" y="0"/>
                  </a:moveTo>
                  <a:lnTo>
                    <a:pt x="1" y="2030"/>
                  </a:lnTo>
                  <a:cubicBezTo>
                    <a:pt x="1" y="2517"/>
                    <a:pt x="326" y="3227"/>
                    <a:pt x="1868" y="3694"/>
                  </a:cubicBezTo>
                  <a:cubicBezTo>
                    <a:pt x="2871" y="4011"/>
                    <a:pt x="4183" y="4174"/>
                    <a:pt x="5500" y="4174"/>
                  </a:cubicBezTo>
                  <a:cubicBezTo>
                    <a:pt x="6796" y="4174"/>
                    <a:pt x="8098" y="4017"/>
                    <a:pt x="9115" y="3694"/>
                  </a:cubicBezTo>
                  <a:cubicBezTo>
                    <a:pt x="10657" y="3227"/>
                    <a:pt x="10982" y="2517"/>
                    <a:pt x="10982" y="2030"/>
                  </a:cubicBezTo>
                  <a:lnTo>
                    <a:pt x="10982" y="0"/>
                  </a:lnTo>
                  <a:cubicBezTo>
                    <a:pt x="10576" y="264"/>
                    <a:pt x="10089" y="487"/>
                    <a:pt x="9500" y="690"/>
                  </a:cubicBezTo>
                  <a:cubicBezTo>
                    <a:pt x="8364" y="1045"/>
                    <a:pt x="6927" y="1223"/>
                    <a:pt x="5491" y="1223"/>
                  </a:cubicBezTo>
                  <a:cubicBezTo>
                    <a:pt x="4055" y="1223"/>
                    <a:pt x="2619" y="1045"/>
                    <a:pt x="1483" y="690"/>
                  </a:cubicBezTo>
                  <a:cubicBezTo>
                    <a:pt x="894" y="487"/>
                    <a:pt x="407" y="264"/>
                    <a:pt x="1" y="0"/>
                  </a:cubicBezTo>
                  <a:close/>
                </a:path>
              </a:pathLst>
            </a:cu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2598;p69">
              <a:extLst>
                <a:ext uri="{FF2B5EF4-FFF2-40B4-BE49-F238E27FC236}">
                  <a16:creationId xmlns:a16="http://schemas.microsoft.com/office/drawing/2014/main" id="{92593CB4-90DD-7C8B-B25C-CDC2FBCE3E66}"/>
                </a:ext>
              </a:extLst>
            </p:cNvPr>
            <p:cNvSpPr/>
            <p:nvPr/>
          </p:nvSpPr>
          <p:spPr>
            <a:xfrm>
              <a:off x="4946475" y="3016009"/>
              <a:ext cx="221946" cy="87186"/>
            </a:xfrm>
            <a:custGeom>
              <a:avLst/>
              <a:gdLst/>
              <a:ahLst/>
              <a:cxnLst/>
              <a:rect l="l" t="t" r="r" b="b"/>
              <a:pathLst>
                <a:path w="10982" h="4314" extrusionOk="0">
                  <a:moveTo>
                    <a:pt x="5482" y="1"/>
                  </a:moveTo>
                  <a:cubicBezTo>
                    <a:pt x="4186" y="1"/>
                    <a:pt x="2885" y="153"/>
                    <a:pt x="1868" y="465"/>
                  </a:cubicBezTo>
                  <a:cubicBezTo>
                    <a:pt x="326" y="952"/>
                    <a:pt x="1" y="1663"/>
                    <a:pt x="1" y="2150"/>
                  </a:cubicBezTo>
                  <a:cubicBezTo>
                    <a:pt x="1" y="2657"/>
                    <a:pt x="326" y="3347"/>
                    <a:pt x="1868" y="3834"/>
                  </a:cubicBezTo>
                  <a:cubicBezTo>
                    <a:pt x="2871" y="4152"/>
                    <a:pt x="4183" y="4314"/>
                    <a:pt x="5500" y="4314"/>
                  </a:cubicBezTo>
                  <a:cubicBezTo>
                    <a:pt x="6796" y="4314"/>
                    <a:pt x="8098" y="4157"/>
                    <a:pt x="9115" y="3834"/>
                  </a:cubicBezTo>
                  <a:cubicBezTo>
                    <a:pt x="10657" y="3347"/>
                    <a:pt x="10982" y="2657"/>
                    <a:pt x="10982" y="2150"/>
                  </a:cubicBezTo>
                  <a:cubicBezTo>
                    <a:pt x="10982" y="1663"/>
                    <a:pt x="10657" y="952"/>
                    <a:pt x="9115" y="465"/>
                  </a:cubicBezTo>
                  <a:cubicBezTo>
                    <a:pt x="8112" y="158"/>
                    <a:pt x="6800" y="1"/>
                    <a:pt x="5482" y="1"/>
                  </a:cubicBezTo>
                  <a:close/>
                </a:path>
              </a:pathLst>
            </a:cu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2599;p69">
              <a:extLst>
                <a:ext uri="{FF2B5EF4-FFF2-40B4-BE49-F238E27FC236}">
                  <a16:creationId xmlns:a16="http://schemas.microsoft.com/office/drawing/2014/main" id="{1B1E6DE2-67E0-40F3-1E7B-9CB6B6134E7F}"/>
                </a:ext>
              </a:extLst>
            </p:cNvPr>
            <p:cNvSpPr/>
            <p:nvPr/>
          </p:nvSpPr>
          <p:spPr>
            <a:xfrm>
              <a:off x="5193846" y="3045496"/>
              <a:ext cx="190358" cy="258870"/>
            </a:xfrm>
            <a:custGeom>
              <a:avLst/>
              <a:gdLst/>
              <a:ahLst/>
              <a:cxnLst/>
              <a:rect l="l" t="t" r="r" b="b"/>
              <a:pathLst>
                <a:path w="9419" h="12809" extrusionOk="0">
                  <a:moveTo>
                    <a:pt x="4709" y="1279"/>
                  </a:moveTo>
                  <a:cubicBezTo>
                    <a:pt x="6049" y="1279"/>
                    <a:pt x="7145" y="2375"/>
                    <a:pt x="7145" y="3715"/>
                  </a:cubicBezTo>
                  <a:lnTo>
                    <a:pt x="7145" y="5400"/>
                  </a:lnTo>
                  <a:lnTo>
                    <a:pt x="2274" y="5400"/>
                  </a:lnTo>
                  <a:lnTo>
                    <a:pt x="2274" y="3715"/>
                  </a:lnTo>
                  <a:cubicBezTo>
                    <a:pt x="2274" y="2375"/>
                    <a:pt x="3370" y="1279"/>
                    <a:pt x="4709" y="1279"/>
                  </a:cubicBezTo>
                  <a:close/>
                  <a:moveTo>
                    <a:pt x="3410" y="8566"/>
                  </a:moveTo>
                  <a:cubicBezTo>
                    <a:pt x="3715" y="8566"/>
                    <a:pt x="3958" y="8810"/>
                    <a:pt x="3958" y="9094"/>
                  </a:cubicBezTo>
                  <a:cubicBezTo>
                    <a:pt x="3958" y="9398"/>
                    <a:pt x="3715" y="9642"/>
                    <a:pt x="3410" y="9642"/>
                  </a:cubicBezTo>
                  <a:cubicBezTo>
                    <a:pt x="3126" y="9642"/>
                    <a:pt x="2883" y="9398"/>
                    <a:pt x="2883" y="9094"/>
                  </a:cubicBezTo>
                  <a:cubicBezTo>
                    <a:pt x="2883" y="8810"/>
                    <a:pt x="3126" y="8566"/>
                    <a:pt x="3410" y="8566"/>
                  </a:cubicBezTo>
                  <a:close/>
                  <a:moveTo>
                    <a:pt x="6009" y="8566"/>
                  </a:moveTo>
                  <a:cubicBezTo>
                    <a:pt x="6293" y="8566"/>
                    <a:pt x="6536" y="8810"/>
                    <a:pt x="6536" y="9094"/>
                  </a:cubicBezTo>
                  <a:cubicBezTo>
                    <a:pt x="6536" y="9398"/>
                    <a:pt x="6293" y="9642"/>
                    <a:pt x="6009" y="9642"/>
                  </a:cubicBezTo>
                  <a:cubicBezTo>
                    <a:pt x="5704" y="9642"/>
                    <a:pt x="5460" y="9398"/>
                    <a:pt x="5460" y="9094"/>
                  </a:cubicBezTo>
                  <a:cubicBezTo>
                    <a:pt x="5460" y="8810"/>
                    <a:pt x="5704" y="8566"/>
                    <a:pt x="6009" y="8566"/>
                  </a:cubicBezTo>
                  <a:close/>
                  <a:moveTo>
                    <a:pt x="4709" y="1"/>
                  </a:moveTo>
                  <a:cubicBezTo>
                    <a:pt x="2659" y="1"/>
                    <a:pt x="995" y="1665"/>
                    <a:pt x="995" y="3715"/>
                  </a:cubicBezTo>
                  <a:lnTo>
                    <a:pt x="995" y="5400"/>
                  </a:lnTo>
                  <a:lnTo>
                    <a:pt x="650" y="5400"/>
                  </a:lnTo>
                  <a:cubicBezTo>
                    <a:pt x="285" y="5400"/>
                    <a:pt x="0" y="5684"/>
                    <a:pt x="0" y="6029"/>
                  </a:cubicBezTo>
                  <a:lnTo>
                    <a:pt x="0" y="12179"/>
                  </a:lnTo>
                  <a:cubicBezTo>
                    <a:pt x="0" y="12524"/>
                    <a:pt x="285" y="12808"/>
                    <a:pt x="650" y="12808"/>
                  </a:cubicBezTo>
                  <a:lnTo>
                    <a:pt x="8769" y="12808"/>
                  </a:lnTo>
                  <a:cubicBezTo>
                    <a:pt x="9134" y="12808"/>
                    <a:pt x="9419" y="12524"/>
                    <a:pt x="9419" y="12179"/>
                  </a:cubicBezTo>
                  <a:lnTo>
                    <a:pt x="9419" y="6029"/>
                  </a:lnTo>
                  <a:cubicBezTo>
                    <a:pt x="9419" y="5684"/>
                    <a:pt x="9134" y="5400"/>
                    <a:pt x="8769" y="5400"/>
                  </a:cubicBezTo>
                  <a:lnTo>
                    <a:pt x="8424" y="5400"/>
                  </a:lnTo>
                  <a:lnTo>
                    <a:pt x="8424" y="3715"/>
                  </a:lnTo>
                  <a:cubicBezTo>
                    <a:pt x="8424" y="1665"/>
                    <a:pt x="6760" y="1"/>
                    <a:pt x="4709" y="1"/>
                  </a:cubicBezTo>
                  <a:close/>
                </a:path>
              </a:pathLst>
            </a:cu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2" name="Google Shape;7556;p83">
            <a:extLst>
              <a:ext uri="{FF2B5EF4-FFF2-40B4-BE49-F238E27FC236}">
                <a16:creationId xmlns:a16="http://schemas.microsoft.com/office/drawing/2014/main" id="{EFB8CAA1-3A51-6A65-20D2-DDF37E51D435}"/>
              </a:ext>
            </a:extLst>
          </p:cNvPr>
          <p:cNvGrpSpPr/>
          <p:nvPr/>
        </p:nvGrpSpPr>
        <p:grpSpPr>
          <a:xfrm rot="2570570">
            <a:off x="824724" y="1225990"/>
            <a:ext cx="2014667" cy="2014181"/>
            <a:chOff x="5049725" y="2027900"/>
            <a:chExt cx="481750" cy="481850"/>
          </a:xfrm>
          <a:solidFill>
            <a:srgbClr val="0070C0"/>
          </a:solidFill>
        </p:grpSpPr>
        <p:sp>
          <p:nvSpPr>
            <p:cNvPr id="23" name="Google Shape;7557;p83">
              <a:extLst>
                <a:ext uri="{FF2B5EF4-FFF2-40B4-BE49-F238E27FC236}">
                  <a16:creationId xmlns:a16="http://schemas.microsoft.com/office/drawing/2014/main" id="{741C29BF-3791-555D-C676-146F1EF0E5B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24" name="Google Shape;7558;p83">
              <a:extLst>
                <a:ext uri="{FF2B5EF4-FFF2-40B4-BE49-F238E27FC236}">
                  <a16:creationId xmlns:a16="http://schemas.microsoft.com/office/drawing/2014/main" id="{1AD4F7BF-4C51-0D4B-84C8-A79A5417DBEA}"/>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25" name="Google Shape;7559;p83">
              <a:extLst>
                <a:ext uri="{FF2B5EF4-FFF2-40B4-BE49-F238E27FC236}">
                  <a16:creationId xmlns:a16="http://schemas.microsoft.com/office/drawing/2014/main" id="{E171A0E7-8F8F-87DD-826B-52ABDFE76438}"/>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26" name="Google Shape;7560;p83">
              <a:extLst>
                <a:ext uri="{FF2B5EF4-FFF2-40B4-BE49-F238E27FC236}">
                  <a16:creationId xmlns:a16="http://schemas.microsoft.com/office/drawing/2014/main" id="{FC2E3AF1-75F6-F4A3-4222-EA10C3C05548}"/>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27" name="Google Shape;7561;p83">
              <a:extLst>
                <a:ext uri="{FF2B5EF4-FFF2-40B4-BE49-F238E27FC236}">
                  <a16:creationId xmlns:a16="http://schemas.microsoft.com/office/drawing/2014/main" id="{A04E6552-98C1-2445-7CAD-9673E4AD18C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28" name="Google Shape;7562;p83">
              <a:extLst>
                <a:ext uri="{FF2B5EF4-FFF2-40B4-BE49-F238E27FC236}">
                  <a16:creationId xmlns:a16="http://schemas.microsoft.com/office/drawing/2014/main" id="{95657C63-1445-AAA0-793B-3707DBF088E5}"/>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29" name="Google Shape;7563;p83">
              <a:extLst>
                <a:ext uri="{FF2B5EF4-FFF2-40B4-BE49-F238E27FC236}">
                  <a16:creationId xmlns:a16="http://schemas.microsoft.com/office/drawing/2014/main" id="{C07E8E83-BC0E-0757-95F5-13262352600B}"/>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30" name="Google Shape;7564;p83">
              <a:extLst>
                <a:ext uri="{FF2B5EF4-FFF2-40B4-BE49-F238E27FC236}">
                  <a16:creationId xmlns:a16="http://schemas.microsoft.com/office/drawing/2014/main" id="{37478C45-A9D5-E21F-DDEF-7D0F919EAEE5}"/>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449959203"/>
      </p:ext>
    </p:extLst>
  </p:cSld>
  <p:clrMapOvr>
    <a:masterClrMapping/>
  </p:clrMapOvr>
  <mc:AlternateContent xmlns:mc="http://schemas.openxmlformats.org/markup-compatibility/2006" xmlns:p14="http://schemas.microsoft.com/office/powerpoint/2010/main">
    <mc:Choice Requires="p14">
      <p:transition spd="slow" p14:dur="2000" advTm="5178"/>
    </mc:Choice>
    <mc:Fallback xmlns="">
      <p:transition spd="slow" advTm="5178"/>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E75509-DCE0-9961-ED16-96954817BB09}"/>
              </a:ext>
            </a:extLst>
          </p:cNvPr>
          <p:cNvPicPr>
            <a:picLocks noChangeAspect="1"/>
          </p:cNvPicPr>
          <p:nvPr/>
        </p:nvPicPr>
        <p:blipFill>
          <a:blip r:embed="rId2"/>
          <a:stretch>
            <a:fillRect/>
          </a:stretch>
        </p:blipFill>
        <p:spPr>
          <a:xfrm>
            <a:off x="0" y="196427"/>
            <a:ext cx="9144000" cy="466682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386623017"/>
      </p:ext>
    </p:extLst>
  </p:cSld>
  <p:clrMapOvr>
    <a:masterClrMapping/>
  </p:clrMapOvr>
  <mc:AlternateContent xmlns:mc="http://schemas.openxmlformats.org/markup-compatibility/2006" xmlns:p14="http://schemas.microsoft.com/office/powerpoint/2010/main">
    <mc:Choice Requires="p14">
      <p:transition spd="slow" p14:dur="2000" advTm="12359"/>
    </mc:Choice>
    <mc:Fallback xmlns="">
      <p:transition spd="slow" advTm="1235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CD4EA-115D-6AD2-71DE-61B29C96C6AD}"/>
              </a:ext>
            </a:extLst>
          </p:cNvPr>
          <p:cNvSpPr txBox="1"/>
          <p:nvPr/>
        </p:nvSpPr>
        <p:spPr>
          <a:xfrm>
            <a:off x="426720" y="487680"/>
            <a:ext cx="1964267" cy="1169551"/>
          </a:xfrm>
          <a:prstGeom prst="rect">
            <a:avLst/>
          </a:prstGeom>
          <a:noFill/>
        </p:spPr>
        <p:txBody>
          <a:bodyPr wrap="square" rtlCol="0">
            <a:spAutoFit/>
          </a:bodyPr>
          <a:lstStyle/>
          <a:p>
            <a:r>
              <a:rPr lang="en-US" b="1" dirty="0"/>
              <a:t> Is there a correlation between a country's GDP and the number of universities?</a:t>
            </a:r>
            <a:endParaRPr lang="en-IN" b="1" dirty="0"/>
          </a:p>
        </p:txBody>
      </p:sp>
      <p:cxnSp>
        <p:nvCxnSpPr>
          <p:cNvPr id="4" name="Straight Connector 3">
            <a:extLst>
              <a:ext uri="{FF2B5EF4-FFF2-40B4-BE49-F238E27FC236}">
                <a16:creationId xmlns:a16="http://schemas.microsoft.com/office/drawing/2014/main" id="{FD1138AF-DF93-94B1-7C1D-E28D0E8815C2}"/>
              </a:ext>
            </a:extLst>
          </p:cNvPr>
          <p:cNvCxnSpPr>
            <a:cxnSpLocks/>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a:extLst>
              <a:ext uri="{FF2B5EF4-FFF2-40B4-BE49-F238E27FC236}">
                <a16:creationId xmlns:a16="http://schemas.microsoft.com/office/drawing/2014/main" id="{4825543E-3C14-77F2-6CAA-E1CD87969771}"/>
              </a:ext>
            </a:extLst>
          </p:cNvPr>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a:extLst>
              <a:ext uri="{FF2B5EF4-FFF2-40B4-BE49-F238E27FC236}">
                <a16:creationId xmlns:a16="http://schemas.microsoft.com/office/drawing/2014/main" id="{75147748-0716-204A-71F9-F24799D16A34}"/>
              </a:ext>
            </a:extLst>
          </p:cNvPr>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99FD66C0-18D5-C67A-5941-8DABC8D027B6}"/>
              </a:ext>
            </a:extLst>
          </p:cNvPr>
          <p:cNvPicPr>
            <a:picLocks noChangeAspect="1"/>
          </p:cNvPicPr>
          <p:nvPr/>
        </p:nvPicPr>
        <p:blipFill>
          <a:blip r:embed="rId2"/>
          <a:stretch>
            <a:fillRect/>
          </a:stretch>
        </p:blipFill>
        <p:spPr>
          <a:xfrm>
            <a:off x="135468" y="1971040"/>
            <a:ext cx="4185920" cy="109050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4D7F49D6-7C15-EA6F-5110-095526D997C6}"/>
              </a:ext>
            </a:extLst>
          </p:cNvPr>
          <p:cNvPicPr>
            <a:picLocks noChangeAspect="1"/>
          </p:cNvPicPr>
          <p:nvPr/>
        </p:nvPicPr>
        <p:blipFill>
          <a:blip r:embed="rId3"/>
          <a:stretch>
            <a:fillRect/>
          </a:stretch>
        </p:blipFill>
        <p:spPr>
          <a:xfrm>
            <a:off x="135466" y="3061547"/>
            <a:ext cx="4185919" cy="200871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A0F5A0F5-4460-D096-239B-1B9E0D57FD47}"/>
              </a:ext>
            </a:extLst>
          </p:cNvPr>
          <p:cNvPicPr>
            <a:picLocks noChangeAspect="1"/>
          </p:cNvPicPr>
          <p:nvPr/>
        </p:nvPicPr>
        <p:blipFill>
          <a:blip r:embed="rId4"/>
          <a:stretch>
            <a:fillRect/>
          </a:stretch>
        </p:blipFill>
        <p:spPr>
          <a:xfrm>
            <a:off x="4775200" y="2257251"/>
            <a:ext cx="4036907" cy="2301203"/>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AF75657B-FB26-CED7-18BF-169103236AFA}"/>
              </a:ext>
            </a:extLst>
          </p:cNvPr>
          <p:cNvSpPr txBox="1"/>
          <p:nvPr/>
        </p:nvSpPr>
        <p:spPr>
          <a:xfrm>
            <a:off x="3684691" y="272236"/>
            <a:ext cx="4612640" cy="1384995"/>
          </a:xfrm>
          <a:prstGeom prst="rect">
            <a:avLst/>
          </a:prstGeom>
          <a:noFill/>
        </p:spPr>
        <p:txBody>
          <a:bodyPr wrap="square" rtlCol="0">
            <a:spAutoFit/>
          </a:bodyPr>
          <a:lstStyle/>
          <a:p>
            <a:r>
              <a:rPr lang="en-US" b="1" dirty="0"/>
              <a:t>Answer : </a:t>
            </a:r>
            <a:r>
              <a:rPr lang="en-US" dirty="0"/>
              <a:t>The correlation coefficient of -0.12788 suggests a weak negative correlation between a country's GDP and the number of universities. In other words, there is a slight tendency for countries with more universities to have a slightly lower GDP, but the relationship is not significant.</a:t>
            </a:r>
            <a:endParaRPr lang="en-IN" dirty="0"/>
          </a:p>
        </p:txBody>
      </p:sp>
    </p:spTree>
    <p:extLst>
      <p:ext uri="{BB962C8B-B14F-4D97-AF65-F5344CB8AC3E}">
        <p14:creationId xmlns:p14="http://schemas.microsoft.com/office/powerpoint/2010/main" val="2067249426"/>
      </p:ext>
    </p:extLst>
  </p:cSld>
  <p:clrMapOvr>
    <a:masterClrMapping/>
  </p:clrMapOvr>
  <mc:AlternateContent xmlns:mc="http://schemas.openxmlformats.org/markup-compatibility/2006" xmlns:p14="http://schemas.microsoft.com/office/powerpoint/2010/main">
    <mc:Choice Requires="p14">
      <p:transition spd="slow" p14:dur="2000" advTm="28061"/>
    </mc:Choice>
    <mc:Fallback xmlns="">
      <p:transition spd="slow" advTm="2806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CD4EA-115D-6AD2-71DE-61B29C96C6AD}"/>
              </a:ext>
            </a:extLst>
          </p:cNvPr>
          <p:cNvSpPr txBox="1"/>
          <p:nvPr/>
        </p:nvSpPr>
        <p:spPr>
          <a:xfrm>
            <a:off x="426720" y="487680"/>
            <a:ext cx="1964267" cy="1169551"/>
          </a:xfrm>
          <a:prstGeom prst="rect">
            <a:avLst/>
          </a:prstGeom>
          <a:noFill/>
        </p:spPr>
        <p:txBody>
          <a:bodyPr wrap="square" rtlCol="0">
            <a:spAutoFit/>
          </a:bodyPr>
          <a:lstStyle/>
          <a:p>
            <a:r>
              <a:rPr lang="en-US" b="1" dirty="0"/>
              <a:t>How has the number of universities changed over the years in each country?</a:t>
            </a:r>
            <a:endParaRPr lang="en-IN" b="1" dirty="0"/>
          </a:p>
        </p:txBody>
      </p:sp>
      <p:cxnSp>
        <p:nvCxnSpPr>
          <p:cNvPr id="4" name="Straight Connector 3">
            <a:extLst>
              <a:ext uri="{FF2B5EF4-FFF2-40B4-BE49-F238E27FC236}">
                <a16:creationId xmlns:a16="http://schemas.microsoft.com/office/drawing/2014/main" id="{FD1138AF-DF93-94B1-7C1D-E28D0E8815C2}"/>
              </a:ext>
            </a:extLst>
          </p:cNvPr>
          <p:cNvCxnSpPr>
            <a:cxnSpLocks/>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a:extLst>
              <a:ext uri="{FF2B5EF4-FFF2-40B4-BE49-F238E27FC236}">
                <a16:creationId xmlns:a16="http://schemas.microsoft.com/office/drawing/2014/main" id="{4825543E-3C14-77F2-6CAA-E1CD87969771}"/>
              </a:ext>
            </a:extLst>
          </p:cNvPr>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a:extLst>
              <a:ext uri="{FF2B5EF4-FFF2-40B4-BE49-F238E27FC236}">
                <a16:creationId xmlns:a16="http://schemas.microsoft.com/office/drawing/2014/main" id="{75147748-0716-204A-71F9-F24799D16A34}"/>
              </a:ext>
            </a:extLst>
          </p:cNvPr>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9FC66D8F-6136-109D-9E94-F113207BFA83}"/>
              </a:ext>
            </a:extLst>
          </p:cNvPr>
          <p:cNvPicPr>
            <a:picLocks noChangeAspect="1"/>
          </p:cNvPicPr>
          <p:nvPr/>
        </p:nvPicPr>
        <p:blipFill>
          <a:blip r:embed="rId2"/>
          <a:stretch>
            <a:fillRect/>
          </a:stretch>
        </p:blipFill>
        <p:spPr>
          <a:xfrm>
            <a:off x="209973" y="2011680"/>
            <a:ext cx="4016587" cy="1219200"/>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82E1A54E-92E2-E598-A66A-02C133492BB3}"/>
              </a:ext>
            </a:extLst>
          </p:cNvPr>
          <p:cNvPicPr>
            <a:picLocks noChangeAspect="1"/>
          </p:cNvPicPr>
          <p:nvPr/>
        </p:nvPicPr>
        <p:blipFill>
          <a:blip r:embed="rId3"/>
          <a:stretch>
            <a:fillRect/>
          </a:stretch>
        </p:blipFill>
        <p:spPr>
          <a:xfrm>
            <a:off x="209973" y="3230880"/>
            <a:ext cx="4016587" cy="1794933"/>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4CC9E2DF-0451-85B6-089E-02755EDA31AE}"/>
              </a:ext>
            </a:extLst>
          </p:cNvPr>
          <p:cNvPicPr>
            <a:picLocks noChangeAspect="1"/>
          </p:cNvPicPr>
          <p:nvPr/>
        </p:nvPicPr>
        <p:blipFill>
          <a:blip r:embed="rId4"/>
          <a:stretch>
            <a:fillRect/>
          </a:stretch>
        </p:blipFill>
        <p:spPr>
          <a:xfrm>
            <a:off x="4534747" y="2351617"/>
            <a:ext cx="4168986" cy="2403263"/>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EB1DF0FB-5078-52F2-1CF2-4F88F9394858}"/>
              </a:ext>
            </a:extLst>
          </p:cNvPr>
          <p:cNvSpPr txBox="1"/>
          <p:nvPr/>
        </p:nvSpPr>
        <p:spPr>
          <a:xfrm>
            <a:off x="3738880" y="272236"/>
            <a:ext cx="4870027" cy="1384995"/>
          </a:xfrm>
          <a:prstGeom prst="rect">
            <a:avLst/>
          </a:prstGeom>
          <a:noFill/>
        </p:spPr>
        <p:txBody>
          <a:bodyPr wrap="square" rtlCol="0">
            <a:spAutoFit/>
          </a:bodyPr>
          <a:lstStyle/>
          <a:p>
            <a:r>
              <a:rPr lang="en-US" b="1" dirty="0"/>
              <a:t>Answer : </a:t>
            </a:r>
            <a:r>
              <a:rPr lang="en-US" dirty="0"/>
              <a:t>The number of universities has shown varying trends over the years in each country. Notable changes include fluctuations in Australia, steady growth in Germany, and a peak followed by a decrease in the United Kingdom. The United States experienced fluctuations, reaching a peak of 61 universities in 2014.</a:t>
            </a:r>
            <a:endParaRPr lang="en-IN" dirty="0"/>
          </a:p>
        </p:txBody>
      </p:sp>
    </p:spTree>
    <p:extLst>
      <p:ext uri="{BB962C8B-B14F-4D97-AF65-F5344CB8AC3E}">
        <p14:creationId xmlns:p14="http://schemas.microsoft.com/office/powerpoint/2010/main" val="3829257689"/>
      </p:ext>
    </p:extLst>
  </p:cSld>
  <p:clrMapOvr>
    <a:masterClrMapping/>
  </p:clrMapOvr>
  <mc:AlternateContent xmlns:mc="http://schemas.openxmlformats.org/markup-compatibility/2006" xmlns:p14="http://schemas.microsoft.com/office/powerpoint/2010/main">
    <mc:Choice Requires="p14">
      <p:transition spd="slow" p14:dur="2000" advTm="40718"/>
    </mc:Choice>
    <mc:Fallback xmlns="">
      <p:transition spd="slow" advTm="4071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CD4EA-115D-6AD2-71DE-61B29C96C6AD}"/>
              </a:ext>
            </a:extLst>
          </p:cNvPr>
          <p:cNvSpPr txBox="1"/>
          <p:nvPr/>
        </p:nvSpPr>
        <p:spPr>
          <a:xfrm>
            <a:off x="426720" y="376072"/>
            <a:ext cx="1964267" cy="1384995"/>
          </a:xfrm>
          <a:prstGeom prst="rect">
            <a:avLst/>
          </a:prstGeom>
          <a:noFill/>
        </p:spPr>
        <p:txBody>
          <a:bodyPr wrap="square" rtlCol="0">
            <a:spAutoFit/>
          </a:bodyPr>
          <a:lstStyle/>
          <a:p>
            <a:r>
              <a:rPr lang="en-US" b="1" dirty="0"/>
              <a:t>Is there a relationship between a country's population and the number of universities?</a:t>
            </a:r>
            <a:endParaRPr lang="en-IN" b="1" dirty="0"/>
          </a:p>
        </p:txBody>
      </p:sp>
      <p:cxnSp>
        <p:nvCxnSpPr>
          <p:cNvPr id="4" name="Straight Connector 3">
            <a:extLst>
              <a:ext uri="{FF2B5EF4-FFF2-40B4-BE49-F238E27FC236}">
                <a16:creationId xmlns:a16="http://schemas.microsoft.com/office/drawing/2014/main" id="{FD1138AF-DF93-94B1-7C1D-E28D0E8815C2}"/>
              </a:ext>
            </a:extLst>
          </p:cNvPr>
          <p:cNvCxnSpPr>
            <a:cxnSpLocks/>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a:extLst>
              <a:ext uri="{FF2B5EF4-FFF2-40B4-BE49-F238E27FC236}">
                <a16:creationId xmlns:a16="http://schemas.microsoft.com/office/drawing/2014/main" id="{4825543E-3C14-77F2-6CAA-E1CD87969771}"/>
              </a:ext>
            </a:extLst>
          </p:cNvPr>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a:extLst>
              <a:ext uri="{FF2B5EF4-FFF2-40B4-BE49-F238E27FC236}">
                <a16:creationId xmlns:a16="http://schemas.microsoft.com/office/drawing/2014/main" id="{75147748-0716-204A-71F9-F24799D16A34}"/>
              </a:ext>
            </a:extLst>
          </p:cNvPr>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AC4C96CA-2772-2FE8-35E7-CB6D58955D43}"/>
              </a:ext>
            </a:extLst>
          </p:cNvPr>
          <p:cNvPicPr>
            <a:picLocks noChangeAspect="1"/>
          </p:cNvPicPr>
          <p:nvPr/>
        </p:nvPicPr>
        <p:blipFill>
          <a:blip r:embed="rId2"/>
          <a:stretch>
            <a:fillRect/>
          </a:stretch>
        </p:blipFill>
        <p:spPr>
          <a:xfrm>
            <a:off x="135467" y="2053118"/>
            <a:ext cx="3948854" cy="113966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F2C78BC1-DBF6-B265-12B5-F3F9FD071963}"/>
              </a:ext>
            </a:extLst>
          </p:cNvPr>
          <p:cNvPicPr>
            <a:picLocks noChangeAspect="1"/>
          </p:cNvPicPr>
          <p:nvPr/>
        </p:nvPicPr>
        <p:blipFill>
          <a:blip r:embed="rId3"/>
          <a:stretch>
            <a:fillRect/>
          </a:stretch>
        </p:blipFill>
        <p:spPr>
          <a:xfrm>
            <a:off x="135467" y="3192779"/>
            <a:ext cx="3948854" cy="1839810"/>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E8B7F758-E767-C67C-1285-DBC48B2EFF7F}"/>
              </a:ext>
            </a:extLst>
          </p:cNvPr>
          <p:cNvPicPr>
            <a:picLocks noChangeAspect="1"/>
          </p:cNvPicPr>
          <p:nvPr/>
        </p:nvPicPr>
        <p:blipFill>
          <a:blip r:embed="rId4"/>
          <a:stretch>
            <a:fillRect/>
          </a:stretch>
        </p:blipFill>
        <p:spPr>
          <a:xfrm>
            <a:off x="4511040" y="2459514"/>
            <a:ext cx="4165599" cy="2224259"/>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F884CCF2-15F4-7B3D-5316-776ABED72642}"/>
              </a:ext>
            </a:extLst>
          </p:cNvPr>
          <p:cNvSpPr txBox="1"/>
          <p:nvPr/>
        </p:nvSpPr>
        <p:spPr>
          <a:xfrm>
            <a:off x="3745653" y="223620"/>
            <a:ext cx="4856479" cy="1384995"/>
          </a:xfrm>
          <a:prstGeom prst="rect">
            <a:avLst/>
          </a:prstGeom>
          <a:noFill/>
        </p:spPr>
        <p:txBody>
          <a:bodyPr wrap="square" rtlCol="0">
            <a:spAutoFit/>
          </a:bodyPr>
          <a:lstStyle/>
          <a:p>
            <a:r>
              <a:rPr lang="en-US" b="1" dirty="0"/>
              <a:t>Answer : </a:t>
            </a:r>
            <a:r>
              <a:rPr lang="en-US" dirty="0"/>
              <a:t>With a correlation coefficient of 0.210601, there appears to be a positive but relatively weak correlation between a country's population and the number of universities. As the population of a country increases, the number of universities also tends to increase, but the relationship is not very strong.</a:t>
            </a:r>
            <a:endParaRPr lang="en-IN" dirty="0"/>
          </a:p>
        </p:txBody>
      </p:sp>
    </p:spTree>
    <p:extLst>
      <p:ext uri="{BB962C8B-B14F-4D97-AF65-F5344CB8AC3E}">
        <p14:creationId xmlns:p14="http://schemas.microsoft.com/office/powerpoint/2010/main" val="377138378"/>
      </p:ext>
    </p:extLst>
  </p:cSld>
  <p:clrMapOvr>
    <a:masterClrMapping/>
  </p:clrMapOvr>
  <mc:AlternateContent xmlns:mc="http://schemas.openxmlformats.org/markup-compatibility/2006" xmlns:p14="http://schemas.microsoft.com/office/powerpoint/2010/main">
    <mc:Choice Requires="p14">
      <p:transition spd="slow" p14:dur="2000" advTm="40423"/>
    </mc:Choice>
    <mc:Fallback xmlns="">
      <p:transition spd="slow" advTm="40423"/>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CD4EA-115D-6AD2-71DE-61B29C96C6AD}"/>
              </a:ext>
            </a:extLst>
          </p:cNvPr>
          <p:cNvSpPr txBox="1"/>
          <p:nvPr/>
        </p:nvSpPr>
        <p:spPr>
          <a:xfrm>
            <a:off x="426720" y="487680"/>
            <a:ext cx="1964267" cy="954107"/>
          </a:xfrm>
          <a:prstGeom prst="rect">
            <a:avLst/>
          </a:prstGeom>
          <a:noFill/>
        </p:spPr>
        <p:txBody>
          <a:bodyPr wrap="square" rtlCol="0">
            <a:spAutoFit/>
          </a:bodyPr>
          <a:lstStyle/>
          <a:p>
            <a:r>
              <a:rPr lang="en-US" b="1" dirty="0"/>
              <a:t>Are there any common criteria used by different ranking systems?</a:t>
            </a:r>
            <a:endParaRPr lang="en-IN" b="1" dirty="0"/>
          </a:p>
        </p:txBody>
      </p:sp>
      <p:cxnSp>
        <p:nvCxnSpPr>
          <p:cNvPr id="4" name="Straight Connector 3">
            <a:extLst>
              <a:ext uri="{FF2B5EF4-FFF2-40B4-BE49-F238E27FC236}">
                <a16:creationId xmlns:a16="http://schemas.microsoft.com/office/drawing/2014/main" id="{FD1138AF-DF93-94B1-7C1D-E28D0E8815C2}"/>
              </a:ext>
            </a:extLst>
          </p:cNvPr>
          <p:cNvCxnSpPr>
            <a:cxnSpLocks/>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a:extLst>
              <a:ext uri="{FF2B5EF4-FFF2-40B4-BE49-F238E27FC236}">
                <a16:creationId xmlns:a16="http://schemas.microsoft.com/office/drawing/2014/main" id="{4825543E-3C14-77F2-6CAA-E1CD87969771}"/>
              </a:ext>
            </a:extLst>
          </p:cNvPr>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a:extLst>
              <a:ext uri="{FF2B5EF4-FFF2-40B4-BE49-F238E27FC236}">
                <a16:creationId xmlns:a16="http://schemas.microsoft.com/office/drawing/2014/main" id="{75147748-0716-204A-71F9-F24799D16A34}"/>
              </a:ext>
            </a:extLst>
          </p:cNvPr>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D2C02E7D-A4A1-0379-76DB-0FD2A95E2796}"/>
              </a:ext>
            </a:extLst>
          </p:cNvPr>
          <p:cNvPicPr>
            <a:picLocks noChangeAspect="1"/>
          </p:cNvPicPr>
          <p:nvPr/>
        </p:nvPicPr>
        <p:blipFill>
          <a:blip r:embed="rId2"/>
          <a:stretch>
            <a:fillRect/>
          </a:stretch>
        </p:blipFill>
        <p:spPr>
          <a:xfrm>
            <a:off x="135468" y="1971040"/>
            <a:ext cx="4124960" cy="102116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F87F32E2-D719-4387-7C4D-0259D94FDAAC}"/>
              </a:ext>
            </a:extLst>
          </p:cNvPr>
          <p:cNvPicPr>
            <a:picLocks noChangeAspect="1"/>
          </p:cNvPicPr>
          <p:nvPr/>
        </p:nvPicPr>
        <p:blipFill>
          <a:blip r:embed="rId3"/>
          <a:stretch>
            <a:fillRect/>
          </a:stretch>
        </p:blipFill>
        <p:spPr>
          <a:xfrm>
            <a:off x="3758868" y="2377440"/>
            <a:ext cx="5096913" cy="2596727"/>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7DA3A44F-9F2B-55C2-02D3-20AE4A61F8BC}"/>
              </a:ext>
            </a:extLst>
          </p:cNvPr>
          <p:cNvSpPr txBox="1"/>
          <p:nvPr/>
        </p:nvSpPr>
        <p:spPr>
          <a:xfrm>
            <a:off x="3921760" y="406400"/>
            <a:ext cx="4619413" cy="523220"/>
          </a:xfrm>
          <a:prstGeom prst="rect">
            <a:avLst/>
          </a:prstGeom>
          <a:noFill/>
        </p:spPr>
        <p:txBody>
          <a:bodyPr wrap="square" rtlCol="0">
            <a:spAutoFit/>
          </a:bodyPr>
          <a:lstStyle/>
          <a:p>
            <a:r>
              <a:rPr lang="en-US" b="1" dirty="0"/>
              <a:t>Answer :  </a:t>
            </a:r>
            <a:r>
              <a:rPr lang="en-US" dirty="0"/>
              <a:t>No, there is no any common criteria used by different ranking systems.</a:t>
            </a:r>
            <a:endParaRPr lang="en-IN" dirty="0"/>
          </a:p>
        </p:txBody>
      </p:sp>
    </p:spTree>
    <p:extLst>
      <p:ext uri="{BB962C8B-B14F-4D97-AF65-F5344CB8AC3E}">
        <p14:creationId xmlns:p14="http://schemas.microsoft.com/office/powerpoint/2010/main" val="2864318598"/>
      </p:ext>
    </p:extLst>
  </p:cSld>
  <p:clrMapOvr>
    <a:masterClrMapping/>
  </p:clrMapOvr>
  <mc:AlternateContent xmlns:mc="http://schemas.openxmlformats.org/markup-compatibility/2006" xmlns:p14="http://schemas.microsoft.com/office/powerpoint/2010/main">
    <mc:Choice Requires="p14">
      <p:transition spd="slow" p14:dur="2000" advTm="340"/>
    </mc:Choice>
    <mc:Fallback xmlns="">
      <p:transition spd="slow" advTm="34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CD4EA-115D-6AD2-71DE-61B29C96C6AD}"/>
              </a:ext>
            </a:extLst>
          </p:cNvPr>
          <p:cNvSpPr txBox="1"/>
          <p:nvPr/>
        </p:nvSpPr>
        <p:spPr>
          <a:xfrm>
            <a:off x="426720" y="487680"/>
            <a:ext cx="1964267" cy="1169551"/>
          </a:xfrm>
          <a:prstGeom prst="rect">
            <a:avLst/>
          </a:prstGeom>
          <a:noFill/>
        </p:spPr>
        <p:txBody>
          <a:bodyPr wrap="square" rtlCol="0">
            <a:spAutoFit/>
          </a:bodyPr>
          <a:lstStyle/>
          <a:p>
            <a:r>
              <a:rPr lang="en-US" b="1" dirty="0"/>
              <a:t>What is the trend in university rankings over the years according to each system?</a:t>
            </a:r>
            <a:endParaRPr lang="en-IN" b="1" dirty="0"/>
          </a:p>
        </p:txBody>
      </p:sp>
      <p:cxnSp>
        <p:nvCxnSpPr>
          <p:cNvPr id="4" name="Straight Connector 3">
            <a:extLst>
              <a:ext uri="{FF2B5EF4-FFF2-40B4-BE49-F238E27FC236}">
                <a16:creationId xmlns:a16="http://schemas.microsoft.com/office/drawing/2014/main" id="{FD1138AF-DF93-94B1-7C1D-E28D0E8815C2}"/>
              </a:ext>
            </a:extLst>
          </p:cNvPr>
          <p:cNvCxnSpPr>
            <a:cxnSpLocks/>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a:extLst>
              <a:ext uri="{FF2B5EF4-FFF2-40B4-BE49-F238E27FC236}">
                <a16:creationId xmlns:a16="http://schemas.microsoft.com/office/drawing/2014/main" id="{4825543E-3C14-77F2-6CAA-E1CD87969771}"/>
              </a:ext>
            </a:extLst>
          </p:cNvPr>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a:extLst>
              <a:ext uri="{FF2B5EF4-FFF2-40B4-BE49-F238E27FC236}">
                <a16:creationId xmlns:a16="http://schemas.microsoft.com/office/drawing/2014/main" id="{75147748-0716-204A-71F9-F24799D16A34}"/>
              </a:ext>
            </a:extLst>
          </p:cNvPr>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820E6B63-4385-5068-C5AB-08174203B30D}"/>
              </a:ext>
            </a:extLst>
          </p:cNvPr>
          <p:cNvPicPr>
            <a:picLocks noChangeAspect="1"/>
          </p:cNvPicPr>
          <p:nvPr/>
        </p:nvPicPr>
        <p:blipFill>
          <a:blip r:embed="rId2"/>
          <a:stretch>
            <a:fillRect/>
          </a:stretch>
        </p:blipFill>
        <p:spPr>
          <a:xfrm>
            <a:off x="135467" y="2074877"/>
            <a:ext cx="4436533" cy="1074724"/>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F57C97AA-21F3-4EDD-7C53-63EA52B453DB}"/>
              </a:ext>
            </a:extLst>
          </p:cNvPr>
          <p:cNvPicPr>
            <a:picLocks noChangeAspect="1"/>
          </p:cNvPicPr>
          <p:nvPr/>
        </p:nvPicPr>
        <p:blipFill>
          <a:blip r:embed="rId3"/>
          <a:stretch>
            <a:fillRect/>
          </a:stretch>
        </p:blipFill>
        <p:spPr>
          <a:xfrm>
            <a:off x="135467" y="3149601"/>
            <a:ext cx="4436533" cy="1923626"/>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D86D55D6-D638-F02B-ACB1-3B7262242E3C}"/>
              </a:ext>
            </a:extLst>
          </p:cNvPr>
          <p:cNvPicPr>
            <a:picLocks noChangeAspect="1"/>
          </p:cNvPicPr>
          <p:nvPr/>
        </p:nvPicPr>
        <p:blipFill>
          <a:blip r:embed="rId4"/>
          <a:stretch>
            <a:fillRect/>
          </a:stretch>
        </p:blipFill>
        <p:spPr>
          <a:xfrm>
            <a:off x="4795520" y="2264527"/>
            <a:ext cx="4138507" cy="2381979"/>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C442B69E-9F61-F800-5BC8-C53ABA171D0A}"/>
              </a:ext>
            </a:extLst>
          </p:cNvPr>
          <p:cNvSpPr txBox="1"/>
          <p:nvPr/>
        </p:nvSpPr>
        <p:spPr>
          <a:xfrm>
            <a:off x="3745654" y="269968"/>
            <a:ext cx="4910667" cy="1384995"/>
          </a:xfrm>
          <a:prstGeom prst="rect">
            <a:avLst/>
          </a:prstGeom>
          <a:noFill/>
        </p:spPr>
        <p:txBody>
          <a:bodyPr wrap="square" rtlCol="0">
            <a:spAutoFit/>
          </a:bodyPr>
          <a:lstStyle/>
          <a:p>
            <a:r>
              <a:rPr lang="en-US" b="1" dirty="0"/>
              <a:t>Answer : </a:t>
            </a:r>
            <a:r>
              <a:rPr lang="en-US" dirty="0"/>
              <a:t>The Center for World University Rankings experienced a peak in 2014 followed by a decline. Shanghai Ranking showed a consistent increase from 2005 to 2015. Times Higher Education World University Ranking demonstrated fluctuations, with a notable drop in 2016 after reaching a peak in 2015.</a:t>
            </a:r>
            <a:endParaRPr lang="en-IN" dirty="0"/>
          </a:p>
        </p:txBody>
      </p:sp>
    </p:spTree>
    <p:extLst>
      <p:ext uri="{BB962C8B-B14F-4D97-AF65-F5344CB8AC3E}">
        <p14:creationId xmlns:p14="http://schemas.microsoft.com/office/powerpoint/2010/main" val="482954772"/>
      </p:ext>
    </p:extLst>
  </p:cSld>
  <p:clrMapOvr>
    <a:masterClrMapping/>
  </p:clrMapOvr>
  <mc:AlternateContent xmlns:mc="http://schemas.openxmlformats.org/markup-compatibility/2006" xmlns:p14="http://schemas.microsoft.com/office/powerpoint/2010/main">
    <mc:Choice Requires="p14">
      <p:transition spd="slow" p14:dur="2000" advTm="13635"/>
    </mc:Choice>
    <mc:Fallback xmlns="">
      <p:transition spd="slow" advTm="13635"/>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CD4EA-115D-6AD2-71DE-61B29C96C6AD}"/>
              </a:ext>
            </a:extLst>
          </p:cNvPr>
          <p:cNvSpPr txBox="1"/>
          <p:nvPr/>
        </p:nvSpPr>
        <p:spPr>
          <a:xfrm>
            <a:off x="426720" y="487680"/>
            <a:ext cx="1964267" cy="1169551"/>
          </a:xfrm>
          <a:prstGeom prst="rect">
            <a:avLst/>
          </a:prstGeom>
          <a:noFill/>
        </p:spPr>
        <p:txBody>
          <a:bodyPr wrap="square" rtlCol="0">
            <a:spAutoFit/>
          </a:bodyPr>
          <a:lstStyle/>
          <a:p>
            <a:r>
              <a:rPr lang="en-US" b="1" dirty="0"/>
              <a:t>How does the choice of ranking system affect a university's international student enrollment?</a:t>
            </a:r>
            <a:endParaRPr lang="en-IN" b="1" dirty="0"/>
          </a:p>
        </p:txBody>
      </p:sp>
      <p:cxnSp>
        <p:nvCxnSpPr>
          <p:cNvPr id="4" name="Straight Connector 3">
            <a:extLst>
              <a:ext uri="{FF2B5EF4-FFF2-40B4-BE49-F238E27FC236}">
                <a16:creationId xmlns:a16="http://schemas.microsoft.com/office/drawing/2014/main" id="{FD1138AF-DF93-94B1-7C1D-E28D0E8815C2}"/>
              </a:ext>
            </a:extLst>
          </p:cNvPr>
          <p:cNvCxnSpPr>
            <a:cxnSpLocks/>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a:extLst>
              <a:ext uri="{FF2B5EF4-FFF2-40B4-BE49-F238E27FC236}">
                <a16:creationId xmlns:a16="http://schemas.microsoft.com/office/drawing/2014/main" id="{4825543E-3C14-77F2-6CAA-E1CD87969771}"/>
              </a:ext>
            </a:extLst>
          </p:cNvPr>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a:extLst>
              <a:ext uri="{FF2B5EF4-FFF2-40B4-BE49-F238E27FC236}">
                <a16:creationId xmlns:a16="http://schemas.microsoft.com/office/drawing/2014/main" id="{75147748-0716-204A-71F9-F24799D16A34}"/>
              </a:ext>
            </a:extLst>
          </p:cNvPr>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168F2A5E-79CE-8161-483D-928AB09A62CD}"/>
              </a:ext>
            </a:extLst>
          </p:cNvPr>
          <p:cNvPicPr>
            <a:picLocks noChangeAspect="1"/>
          </p:cNvPicPr>
          <p:nvPr/>
        </p:nvPicPr>
        <p:blipFill>
          <a:blip r:embed="rId2"/>
          <a:stretch>
            <a:fillRect/>
          </a:stretch>
        </p:blipFill>
        <p:spPr>
          <a:xfrm>
            <a:off x="135467" y="2074876"/>
            <a:ext cx="4287517" cy="1178865"/>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E6C1CEF4-A07A-9789-A665-1742E7C33A5C}"/>
              </a:ext>
            </a:extLst>
          </p:cNvPr>
          <p:cNvPicPr>
            <a:picLocks noChangeAspect="1"/>
          </p:cNvPicPr>
          <p:nvPr/>
        </p:nvPicPr>
        <p:blipFill>
          <a:blip r:embed="rId3"/>
          <a:stretch>
            <a:fillRect/>
          </a:stretch>
        </p:blipFill>
        <p:spPr>
          <a:xfrm>
            <a:off x="135467" y="3253740"/>
            <a:ext cx="4287517" cy="1792393"/>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CD384A27-CAD5-FFFD-F3F4-6DF382E308AA}"/>
              </a:ext>
            </a:extLst>
          </p:cNvPr>
          <p:cNvPicPr>
            <a:picLocks noChangeAspect="1"/>
          </p:cNvPicPr>
          <p:nvPr/>
        </p:nvPicPr>
        <p:blipFill>
          <a:blip r:embed="rId4"/>
          <a:stretch>
            <a:fillRect/>
          </a:stretch>
        </p:blipFill>
        <p:spPr>
          <a:xfrm>
            <a:off x="4829387" y="2255520"/>
            <a:ext cx="4104640" cy="2689013"/>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B40ADEFF-C27D-5B32-3FFB-51FF4C95C4BA}"/>
              </a:ext>
            </a:extLst>
          </p:cNvPr>
          <p:cNvSpPr txBox="1"/>
          <p:nvPr/>
        </p:nvSpPr>
        <p:spPr>
          <a:xfrm>
            <a:off x="3650826" y="97367"/>
            <a:ext cx="5166975" cy="1600438"/>
          </a:xfrm>
          <a:prstGeom prst="rect">
            <a:avLst/>
          </a:prstGeom>
          <a:noFill/>
        </p:spPr>
        <p:txBody>
          <a:bodyPr wrap="square" rtlCol="0">
            <a:spAutoFit/>
          </a:bodyPr>
          <a:lstStyle/>
          <a:p>
            <a:r>
              <a:rPr lang="en-US" b="1" i="0" dirty="0">
                <a:solidFill>
                  <a:srgbClr val="0C0C0C"/>
                </a:solidFill>
                <a:effectLst/>
                <a:latin typeface="+mj-lt"/>
              </a:rPr>
              <a:t>Answer : </a:t>
            </a:r>
            <a:r>
              <a:rPr lang="en-US" b="0" i="0" dirty="0">
                <a:solidFill>
                  <a:srgbClr val="0C0C0C"/>
                </a:solidFill>
                <a:effectLst/>
                <a:latin typeface="+mj-lt"/>
              </a:rPr>
              <a:t>The choice of ranking system appears to correlate with international student enrollment, with Times Higher Education World University ranking having the highest sum of international students, followed by Shanghai ranking and Center for World University rankings. This suggests that universities performing well in specific ranking systems may attract a higher percentage of international students.</a:t>
            </a:r>
            <a:endParaRPr lang="en-IN" dirty="0">
              <a:solidFill>
                <a:srgbClr val="0C0C0C"/>
              </a:solidFill>
              <a:latin typeface="+mj-lt"/>
            </a:endParaRPr>
          </a:p>
        </p:txBody>
      </p:sp>
    </p:spTree>
    <p:extLst>
      <p:ext uri="{BB962C8B-B14F-4D97-AF65-F5344CB8AC3E}">
        <p14:creationId xmlns:p14="http://schemas.microsoft.com/office/powerpoint/2010/main" val="931094707"/>
      </p:ext>
    </p:extLst>
  </p:cSld>
  <p:clrMapOvr>
    <a:masterClrMapping/>
  </p:clrMapOvr>
  <mc:AlternateContent xmlns:mc="http://schemas.openxmlformats.org/markup-compatibility/2006" xmlns:p14="http://schemas.microsoft.com/office/powerpoint/2010/main">
    <mc:Choice Requires="p14">
      <p:transition spd="slow" p14:dur="2000" advTm="1197"/>
    </mc:Choice>
    <mc:Fallback xmlns="">
      <p:transition spd="slow" advTm="119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G</a:t>
            </a:r>
            <a:r>
              <a:rPr lang="en-IN" dirty="0"/>
              <a:t>oal  </a:t>
            </a:r>
            <a:endParaRPr dirty="0"/>
          </a:p>
        </p:txBody>
      </p:sp>
      <p:sp>
        <p:nvSpPr>
          <p:cNvPr id="355" name="Google Shape;355;p36"/>
          <p:cNvSpPr txBox="1">
            <a:spLocks noGrp="1"/>
          </p:cNvSpPr>
          <p:nvPr>
            <p:ph type="subTitle" idx="1"/>
          </p:nvPr>
        </p:nvSpPr>
        <p:spPr>
          <a:xfrm>
            <a:off x="714300" y="1259225"/>
            <a:ext cx="5386200" cy="24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US" b="0" i="0" dirty="0">
                <a:solidFill>
                  <a:srgbClr val="D1D5DB"/>
                </a:solidFill>
                <a:effectLst/>
                <a:latin typeface="Söhne"/>
              </a:rPr>
              <a:t>The primary goal of our university success analysis project is to translate our findings into a dynamic, user-friendly dashboard</a:t>
            </a:r>
            <a:r>
              <a:rPr lang="en-US" dirty="0">
                <a:solidFill>
                  <a:srgbClr val="D1D5DB"/>
                </a:solidFill>
                <a:latin typeface="Söhne"/>
              </a:rPr>
              <a:t>. </a:t>
            </a:r>
            <a:r>
              <a:rPr lang="en-US" b="0" i="0" dirty="0">
                <a:solidFill>
                  <a:srgbClr val="D1D5DB"/>
                </a:solidFill>
                <a:effectLst/>
                <a:latin typeface="Söhne"/>
              </a:rPr>
              <a:t>By seamlessly integrating data visualization with actionable insights, our goal is to contribute to the creation of a supportive and enriching academic environment.</a:t>
            </a:r>
            <a:endParaRPr lang="en-US" dirty="0"/>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Microsoft</a:t>
            </a:r>
            <a:endParaRPr sz="1000" dirty="0">
              <a:solidFill>
                <a:schemeClr val="dk1"/>
              </a:solidFill>
              <a:latin typeface="Bebas Neue"/>
              <a:ea typeface="Bebas Neue"/>
              <a:cs typeface="Bebas Neue"/>
              <a:sym typeface="Bebas Neue"/>
            </a:endParaRPr>
          </a:p>
        </p:txBody>
      </p:sp>
      <p:sp>
        <p:nvSpPr>
          <p:cNvPr id="380" name="Google Shape;380;p36">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dirty="0">
              <a:solidFill>
                <a:schemeClr val="dk1"/>
              </a:solidFill>
              <a:latin typeface="Bebas Neue"/>
              <a:ea typeface="Bebas Neue"/>
              <a:cs typeface="Bebas Neue"/>
              <a:sym typeface="Bebas Neue"/>
            </a:endParaRPr>
          </a:p>
        </p:txBody>
      </p:sp>
      <p:sp>
        <p:nvSpPr>
          <p:cNvPr id="381" name="Google Shape;381;p36">
            <a:hlinkClick r:id="" action="ppaction://noaction"/>
          </p:cNvPr>
          <p:cNvSpPr txBox="1"/>
          <p:nvPr/>
        </p:nvSpPr>
        <p:spPr>
          <a:xfrm>
            <a:off x="1517930" y="263453"/>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powerbi</a:t>
            </a:r>
            <a:endParaRPr sz="1000" dirty="0">
              <a:solidFill>
                <a:schemeClr val="dk1"/>
              </a:solidFill>
              <a:latin typeface="Bebas Neue"/>
              <a:ea typeface="Bebas Neue"/>
              <a:cs typeface="Bebas Neue"/>
              <a:sym typeface="Bebas Neue"/>
            </a:endParaRPr>
          </a:p>
        </p:txBody>
      </p:sp>
      <p:sp>
        <p:nvSpPr>
          <p:cNvPr id="2" name="TextBox 1">
            <a:extLst>
              <a:ext uri="{FF2B5EF4-FFF2-40B4-BE49-F238E27FC236}">
                <a16:creationId xmlns:a16="http://schemas.microsoft.com/office/drawing/2014/main" id="{86BF0277-2136-0866-B3DA-10A7BEB54425}"/>
              </a:ext>
            </a:extLst>
          </p:cNvPr>
          <p:cNvSpPr txBox="1"/>
          <p:nvPr/>
        </p:nvSpPr>
        <p:spPr>
          <a:xfrm>
            <a:off x="6589742" y="242430"/>
            <a:ext cx="1931940" cy="523220"/>
          </a:xfrm>
          <a:prstGeom prst="rect">
            <a:avLst/>
          </a:prstGeom>
          <a:noFill/>
        </p:spPr>
        <p:txBody>
          <a:bodyPr wrap="none" rtlCol="0">
            <a:spAutoFit/>
          </a:bodyPr>
          <a:lstStyle/>
          <a:p>
            <a:r>
              <a:rPr lang="en-IN" dirty="0">
                <a:solidFill>
                  <a:schemeClr val="lt2"/>
                </a:solidFill>
                <a:latin typeface="Bebas Neue"/>
                <a:ea typeface="Bebas Neue"/>
                <a:cs typeface="Bebas Neue"/>
                <a:sym typeface="Bebas Neue"/>
              </a:rPr>
              <a:t>University  success  ANALYSIS</a:t>
            </a:r>
            <a:endParaRPr lang="en-IN" dirty="0">
              <a:solidFill>
                <a:schemeClr val="lt2"/>
              </a:solidFill>
            </a:endParaRPr>
          </a:p>
          <a:p>
            <a:endParaRPr lang="en-IN" dirty="0"/>
          </a:p>
        </p:txBody>
      </p:sp>
      <p:grpSp>
        <p:nvGrpSpPr>
          <p:cNvPr id="3" name="Google Shape;7701;p83">
            <a:extLst>
              <a:ext uri="{FF2B5EF4-FFF2-40B4-BE49-F238E27FC236}">
                <a16:creationId xmlns:a16="http://schemas.microsoft.com/office/drawing/2014/main" id="{DCA5E5F3-C61D-0AC7-38AC-02CCDB9AF6D8}"/>
              </a:ext>
            </a:extLst>
          </p:cNvPr>
          <p:cNvGrpSpPr/>
          <p:nvPr/>
        </p:nvGrpSpPr>
        <p:grpSpPr>
          <a:xfrm>
            <a:off x="709323" y="726539"/>
            <a:ext cx="340573" cy="339271"/>
            <a:chOff x="898875" y="4399275"/>
            <a:chExt cx="483700" cy="481850"/>
          </a:xfrm>
          <a:solidFill>
            <a:schemeClr val="tx2">
              <a:lumMod val="60000"/>
              <a:lumOff val="40000"/>
            </a:schemeClr>
          </a:solidFill>
        </p:grpSpPr>
        <p:sp>
          <p:nvSpPr>
            <p:cNvPr id="4" name="Google Shape;7702;p83">
              <a:extLst>
                <a:ext uri="{FF2B5EF4-FFF2-40B4-BE49-F238E27FC236}">
                  <a16:creationId xmlns:a16="http://schemas.microsoft.com/office/drawing/2014/main" id="{791EB557-78CE-B4F4-9AD9-7CAB288414BB}"/>
                </a:ext>
              </a:extLst>
            </p:cNvPr>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7703;p83">
              <a:extLst>
                <a:ext uri="{FF2B5EF4-FFF2-40B4-BE49-F238E27FC236}">
                  <a16:creationId xmlns:a16="http://schemas.microsoft.com/office/drawing/2014/main" id="{DC5EF9B9-1B9B-69FE-DC63-86C947D572FC}"/>
                </a:ext>
              </a:extLst>
            </p:cNvPr>
            <p:cNvSpPr/>
            <p:nvPr/>
          </p:nvSpPr>
          <p:spPr>
            <a:xfrm>
              <a:off x="1138025" y="4763350"/>
              <a:ext cx="25" cy="25"/>
            </a:xfrm>
            <a:custGeom>
              <a:avLst/>
              <a:gdLst/>
              <a:ahLst/>
              <a:cxnLst/>
              <a:rect l="l" t="t" r="r" b="b"/>
              <a:pathLst>
                <a:path w="1" h="1" extrusionOk="0">
                  <a:moveTo>
                    <a:pt x="1" y="0"/>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7704;p83">
              <a:extLst>
                <a:ext uri="{FF2B5EF4-FFF2-40B4-BE49-F238E27FC236}">
                  <a16:creationId xmlns:a16="http://schemas.microsoft.com/office/drawing/2014/main" id="{66EFBA6A-99C4-5468-1167-8AA9AF389F23}"/>
                </a:ext>
              </a:extLst>
            </p:cNvPr>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7705;p83">
              <a:extLst>
                <a:ext uri="{FF2B5EF4-FFF2-40B4-BE49-F238E27FC236}">
                  <a16:creationId xmlns:a16="http://schemas.microsoft.com/office/drawing/2014/main" id="{B1F20C8B-B9AE-B9A3-63FA-BA169A09C112}"/>
                </a:ext>
              </a:extLst>
            </p:cNvPr>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7706;p83">
              <a:extLst>
                <a:ext uri="{FF2B5EF4-FFF2-40B4-BE49-F238E27FC236}">
                  <a16:creationId xmlns:a16="http://schemas.microsoft.com/office/drawing/2014/main" id="{E72AF84C-9FF8-1368-1B85-D21E5EDD60B0}"/>
                </a:ext>
              </a:extLst>
            </p:cNvPr>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7707;p83">
              <a:extLst>
                <a:ext uri="{FF2B5EF4-FFF2-40B4-BE49-F238E27FC236}">
                  <a16:creationId xmlns:a16="http://schemas.microsoft.com/office/drawing/2014/main" id="{BC0C8517-F486-1F4F-634E-CE83E44D11CD}"/>
                </a:ext>
              </a:extLst>
            </p:cNvPr>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7708;p83">
              <a:extLst>
                <a:ext uri="{FF2B5EF4-FFF2-40B4-BE49-F238E27FC236}">
                  <a16:creationId xmlns:a16="http://schemas.microsoft.com/office/drawing/2014/main" id="{6777FBCC-902A-13E8-E512-6E1D8722D9CD}"/>
                </a:ext>
              </a:extLst>
            </p:cNvPr>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7709;p83">
              <a:extLst>
                <a:ext uri="{FF2B5EF4-FFF2-40B4-BE49-F238E27FC236}">
                  <a16:creationId xmlns:a16="http://schemas.microsoft.com/office/drawing/2014/main" id="{8D909A36-2557-FD9E-82D7-5B54FD58CBFB}"/>
                </a:ext>
              </a:extLst>
            </p:cNvPr>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885981354"/>
      </p:ext>
    </p:extLst>
  </p:cSld>
  <p:clrMapOvr>
    <a:masterClrMapping/>
  </p:clrMapOvr>
  <mc:AlternateContent xmlns:mc="http://schemas.openxmlformats.org/markup-compatibility/2006" xmlns:p14="http://schemas.microsoft.com/office/powerpoint/2010/main">
    <mc:Choice Requires="p14">
      <p:transition spd="slow" p14:dur="2000" advTm="32587"/>
    </mc:Choice>
    <mc:Fallback xmlns="">
      <p:transition spd="slow" advTm="32587"/>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CD4EA-115D-6AD2-71DE-61B29C96C6AD}"/>
              </a:ext>
            </a:extLst>
          </p:cNvPr>
          <p:cNvSpPr txBox="1"/>
          <p:nvPr/>
        </p:nvSpPr>
        <p:spPr>
          <a:xfrm>
            <a:off x="426720" y="487680"/>
            <a:ext cx="1964267" cy="1169551"/>
          </a:xfrm>
          <a:prstGeom prst="rect">
            <a:avLst/>
          </a:prstGeom>
          <a:noFill/>
        </p:spPr>
        <p:txBody>
          <a:bodyPr wrap="square" rtlCol="0">
            <a:spAutoFit/>
          </a:bodyPr>
          <a:lstStyle/>
          <a:p>
            <a:r>
              <a:rPr lang="en-US" b="1" dirty="0"/>
              <a:t> Are there any criteria that have different weights in different ranking systems?</a:t>
            </a:r>
            <a:endParaRPr lang="en-IN" b="1" dirty="0"/>
          </a:p>
        </p:txBody>
      </p:sp>
      <p:cxnSp>
        <p:nvCxnSpPr>
          <p:cNvPr id="4" name="Straight Connector 3">
            <a:extLst>
              <a:ext uri="{FF2B5EF4-FFF2-40B4-BE49-F238E27FC236}">
                <a16:creationId xmlns:a16="http://schemas.microsoft.com/office/drawing/2014/main" id="{FD1138AF-DF93-94B1-7C1D-E28D0E8815C2}"/>
              </a:ext>
            </a:extLst>
          </p:cNvPr>
          <p:cNvCxnSpPr>
            <a:cxnSpLocks/>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a:extLst>
              <a:ext uri="{FF2B5EF4-FFF2-40B4-BE49-F238E27FC236}">
                <a16:creationId xmlns:a16="http://schemas.microsoft.com/office/drawing/2014/main" id="{4825543E-3C14-77F2-6CAA-E1CD87969771}"/>
              </a:ext>
            </a:extLst>
          </p:cNvPr>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a:extLst>
              <a:ext uri="{FF2B5EF4-FFF2-40B4-BE49-F238E27FC236}">
                <a16:creationId xmlns:a16="http://schemas.microsoft.com/office/drawing/2014/main" id="{75147748-0716-204A-71F9-F24799D16A34}"/>
              </a:ext>
            </a:extLst>
          </p:cNvPr>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79F94AA-A0A8-2EA8-2AB9-D6ADEC1C7D5C}"/>
              </a:ext>
            </a:extLst>
          </p:cNvPr>
          <p:cNvSpPr txBox="1"/>
          <p:nvPr/>
        </p:nvSpPr>
        <p:spPr>
          <a:xfrm>
            <a:off x="4043682" y="487680"/>
            <a:ext cx="3833706" cy="738664"/>
          </a:xfrm>
          <a:prstGeom prst="rect">
            <a:avLst/>
          </a:prstGeom>
          <a:noFill/>
        </p:spPr>
        <p:txBody>
          <a:bodyPr wrap="square" rtlCol="0">
            <a:spAutoFit/>
          </a:bodyPr>
          <a:lstStyle/>
          <a:p>
            <a:r>
              <a:rPr lang="en-US" b="1" dirty="0"/>
              <a:t>Answer : </a:t>
            </a:r>
            <a:r>
              <a:rPr lang="en-US" dirty="0"/>
              <a:t>No, there are no any criteria that have different weights in different ranking </a:t>
            </a:r>
            <a:r>
              <a:rPr lang="en-US" dirty="0" err="1"/>
              <a:t>sytems</a:t>
            </a:r>
            <a:r>
              <a:rPr lang="en-US" dirty="0"/>
              <a:t>.</a:t>
            </a:r>
            <a:endParaRPr lang="en-IN" dirty="0"/>
          </a:p>
        </p:txBody>
      </p:sp>
      <p:pic>
        <p:nvPicPr>
          <p:cNvPr id="5" name="Picture 4">
            <a:extLst>
              <a:ext uri="{FF2B5EF4-FFF2-40B4-BE49-F238E27FC236}">
                <a16:creationId xmlns:a16="http://schemas.microsoft.com/office/drawing/2014/main" id="{DA00176D-E26D-ADE8-D1E4-E60EB07F9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 y="1933954"/>
            <a:ext cx="2963333" cy="1225637"/>
          </a:xfrm>
          <a:prstGeom prst="rect">
            <a:avLst/>
          </a:prstGeom>
        </p:spPr>
      </p:pic>
      <p:pic>
        <p:nvPicPr>
          <p:cNvPr id="6" name="Picture 5">
            <a:extLst>
              <a:ext uri="{FF2B5EF4-FFF2-40B4-BE49-F238E27FC236}">
                <a16:creationId xmlns:a16="http://schemas.microsoft.com/office/drawing/2014/main" id="{BB495F49-7F9F-CF50-201F-55E06FB95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66" y="2194560"/>
            <a:ext cx="5452534" cy="2816545"/>
          </a:xfrm>
          <a:prstGeom prst="rect">
            <a:avLst/>
          </a:prstGeom>
        </p:spPr>
      </p:pic>
    </p:spTree>
    <p:extLst>
      <p:ext uri="{BB962C8B-B14F-4D97-AF65-F5344CB8AC3E}">
        <p14:creationId xmlns:p14="http://schemas.microsoft.com/office/powerpoint/2010/main" val="2821956278"/>
      </p:ext>
    </p:extLst>
  </p:cSld>
  <p:clrMapOvr>
    <a:masterClrMapping/>
  </p:clrMapOvr>
  <mc:AlternateContent xmlns:mc="http://schemas.openxmlformats.org/markup-compatibility/2006" xmlns:p14="http://schemas.microsoft.com/office/powerpoint/2010/main">
    <mc:Choice Requires="p14">
      <p:transition spd="slow" p14:dur="2000" advTm="644"/>
    </mc:Choice>
    <mc:Fallback xmlns="">
      <p:transition spd="slow" advTm="644"/>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CD4EA-115D-6AD2-71DE-61B29C96C6AD}"/>
              </a:ext>
            </a:extLst>
          </p:cNvPr>
          <p:cNvSpPr txBox="1"/>
          <p:nvPr/>
        </p:nvSpPr>
        <p:spPr>
          <a:xfrm>
            <a:off x="426720" y="487680"/>
            <a:ext cx="1964267" cy="954107"/>
          </a:xfrm>
          <a:prstGeom prst="rect">
            <a:avLst/>
          </a:prstGeom>
          <a:noFill/>
        </p:spPr>
        <p:txBody>
          <a:bodyPr wrap="square" rtlCol="0">
            <a:spAutoFit/>
          </a:bodyPr>
          <a:lstStyle/>
          <a:p>
            <a:r>
              <a:rPr lang="en-US" b="1" dirty="0"/>
              <a:t>How have the weights of ranking criteria changed over time?</a:t>
            </a:r>
            <a:endParaRPr lang="en-IN" b="1" dirty="0"/>
          </a:p>
        </p:txBody>
      </p:sp>
      <p:cxnSp>
        <p:nvCxnSpPr>
          <p:cNvPr id="4" name="Straight Connector 3">
            <a:extLst>
              <a:ext uri="{FF2B5EF4-FFF2-40B4-BE49-F238E27FC236}">
                <a16:creationId xmlns:a16="http://schemas.microsoft.com/office/drawing/2014/main" id="{FD1138AF-DF93-94B1-7C1D-E28D0E8815C2}"/>
              </a:ext>
            </a:extLst>
          </p:cNvPr>
          <p:cNvCxnSpPr>
            <a:cxnSpLocks/>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a:extLst>
              <a:ext uri="{FF2B5EF4-FFF2-40B4-BE49-F238E27FC236}">
                <a16:creationId xmlns:a16="http://schemas.microsoft.com/office/drawing/2014/main" id="{4825543E-3C14-77F2-6CAA-E1CD87969771}"/>
              </a:ext>
            </a:extLst>
          </p:cNvPr>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a:extLst>
              <a:ext uri="{FF2B5EF4-FFF2-40B4-BE49-F238E27FC236}">
                <a16:creationId xmlns:a16="http://schemas.microsoft.com/office/drawing/2014/main" id="{75147748-0716-204A-71F9-F24799D16A34}"/>
              </a:ext>
            </a:extLst>
          </p:cNvPr>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A427EFA-6594-8838-D201-D34554EFB8B6}"/>
              </a:ext>
            </a:extLst>
          </p:cNvPr>
          <p:cNvSpPr txBox="1"/>
          <p:nvPr/>
        </p:nvSpPr>
        <p:spPr>
          <a:xfrm>
            <a:off x="3650826" y="160629"/>
            <a:ext cx="4809067" cy="1600438"/>
          </a:xfrm>
          <a:prstGeom prst="rect">
            <a:avLst/>
          </a:prstGeom>
          <a:noFill/>
        </p:spPr>
        <p:txBody>
          <a:bodyPr wrap="square" rtlCol="0">
            <a:spAutoFit/>
          </a:bodyPr>
          <a:lstStyle/>
          <a:p>
            <a:r>
              <a:rPr lang="en-US" b="1" dirty="0"/>
              <a:t>Answer : </a:t>
            </a:r>
            <a:r>
              <a:rPr lang="en-US" dirty="0"/>
              <a:t>Over time, there is a consistent pattern of allocating weights to various ranking criteria, with some stability in categories like Alumni, Awards, and Publications. However, there is notable fluctuation in weights for specific years in categories like Citations, </a:t>
            </a:r>
            <a:r>
              <a:rPr lang="en-US" dirty="0" err="1"/>
              <a:t>HiCi</a:t>
            </a:r>
            <a:r>
              <a:rPr lang="en-US" dirty="0"/>
              <a:t>, and Total Shanghai, indicating potential shifts in emphasis on research and international influence.</a:t>
            </a:r>
            <a:endParaRPr lang="en-IN" dirty="0"/>
          </a:p>
        </p:txBody>
      </p:sp>
      <p:pic>
        <p:nvPicPr>
          <p:cNvPr id="5" name="Picture 4">
            <a:extLst>
              <a:ext uri="{FF2B5EF4-FFF2-40B4-BE49-F238E27FC236}">
                <a16:creationId xmlns:a16="http://schemas.microsoft.com/office/drawing/2014/main" id="{771D14F9-A036-9109-FD40-9CABC1D1C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67" y="2019605"/>
            <a:ext cx="3623733" cy="1976662"/>
          </a:xfrm>
          <a:prstGeom prst="rect">
            <a:avLst/>
          </a:prstGeom>
        </p:spPr>
      </p:pic>
      <p:graphicFrame>
        <p:nvGraphicFramePr>
          <p:cNvPr id="10" name="Chart 9">
            <a:extLst>
              <a:ext uri="{FF2B5EF4-FFF2-40B4-BE49-F238E27FC236}">
                <a16:creationId xmlns:a16="http://schemas.microsoft.com/office/drawing/2014/main" id="{FBB439F6-22C6-49B9-9456-EEEB7918D9A1}"/>
              </a:ext>
            </a:extLst>
          </p:cNvPr>
          <p:cNvGraphicFramePr>
            <a:graphicFrameLocks/>
          </p:cNvGraphicFramePr>
          <p:nvPr>
            <p:extLst>
              <p:ext uri="{D42A27DB-BD31-4B8C-83A1-F6EECF244321}">
                <p14:modId xmlns:p14="http://schemas.microsoft.com/office/powerpoint/2010/main" val="2983209548"/>
              </p:ext>
            </p:extLst>
          </p:nvPr>
        </p:nvGraphicFramePr>
        <p:xfrm>
          <a:off x="4191846" y="1905846"/>
          <a:ext cx="4526280" cy="31318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60908872"/>
      </p:ext>
    </p:extLst>
  </p:cSld>
  <p:clrMapOvr>
    <a:masterClrMapping/>
  </p:clrMapOvr>
  <mc:AlternateContent xmlns:mc="http://schemas.openxmlformats.org/markup-compatibility/2006" xmlns:p14="http://schemas.microsoft.com/office/powerpoint/2010/main">
    <mc:Choice Requires="p14">
      <p:transition spd="slow" p14:dur="2000" advTm="949"/>
    </mc:Choice>
    <mc:Fallback xmlns="">
      <p:transition spd="slow" advTm="94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CD4EA-115D-6AD2-71DE-61B29C96C6AD}"/>
              </a:ext>
            </a:extLst>
          </p:cNvPr>
          <p:cNvSpPr txBox="1"/>
          <p:nvPr/>
        </p:nvSpPr>
        <p:spPr>
          <a:xfrm>
            <a:off x="426720" y="487680"/>
            <a:ext cx="1964267" cy="1169551"/>
          </a:xfrm>
          <a:prstGeom prst="rect">
            <a:avLst/>
          </a:prstGeom>
          <a:noFill/>
        </p:spPr>
        <p:txBody>
          <a:bodyPr wrap="square" rtlCol="0">
            <a:spAutoFit/>
          </a:bodyPr>
          <a:lstStyle/>
          <a:p>
            <a:r>
              <a:rPr lang="en-US" b="1" dirty="0"/>
              <a:t>Is there a relationship between a university's score and the student-staff ratio?</a:t>
            </a:r>
            <a:endParaRPr lang="en-IN" b="1" dirty="0"/>
          </a:p>
        </p:txBody>
      </p:sp>
      <p:cxnSp>
        <p:nvCxnSpPr>
          <p:cNvPr id="4" name="Straight Connector 3">
            <a:extLst>
              <a:ext uri="{FF2B5EF4-FFF2-40B4-BE49-F238E27FC236}">
                <a16:creationId xmlns:a16="http://schemas.microsoft.com/office/drawing/2014/main" id="{FD1138AF-DF93-94B1-7C1D-E28D0E8815C2}"/>
              </a:ext>
            </a:extLst>
          </p:cNvPr>
          <p:cNvCxnSpPr>
            <a:cxnSpLocks/>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a:extLst>
              <a:ext uri="{FF2B5EF4-FFF2-40B4-BE49-F238E27FC236}">
                <a16:creationId xmlns:a16="http://schemas.microsoft.com/office/drawing/2014/main" id="{4825543E-3C14-77F2-6CAA-E1CD87969771}"/>
              </a:ext>
            </a:extLst>
          </p:cNvPr>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a:extLst>
              <a:ext uri="{FF2B5EF4-FFF2-40B4-BE49-F238E27FC236}">
                <a16:creationId xmlns:a16="http://schemas.microsoft.com/office/drawing/2014/main" id="{75147748-0716-204A-71F9-F24799D16A34}"/>
              </a:ext>
            </a:extLst>
          </p:cNvPr>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7A099772-6AF5-5128-E968-87A8A623A209}"/>
              </a:ext>
            </a:extLst>
          </p:cNvPr>
          <p:cNvPicPr>
            <a:picLocks noChangeAspect="1"/>
          </p:cNvPicPr>
          <p:nvPr/>
        </p:nvPicPr>
        <p:blipFill>
          <a:blip r:embed="rId2"/>
          <a:stretch>
            <a:fillRect/>
          </a:stretch>
        </p:blipFill>
        <p:spPr>
          <a:xfrm>
            <a:off x="135467" y="2074876"/>
            <a:ext cx="4016586" cy="1034084"/>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73F55D07-6C7B-204D-2F44-1FE9930F456A}"/>
              </a:ext>
            </a:extLst>
          </p:cNvPr>
          <p:cNvPicPr>
            <a:picLocks noChangeAspect="1"/>
          </p:cNvPicPr>
          <p:nvPr/>
        </p:nvPicPr>
        <p:blipFill>
          <a:blip r:embed="rId3"/>
          <a:stretch>
            <a:fillRect/>
          </a:stretch>
        </p:blipFill>
        <p:spPr>
          <a:xfrm>
            <a:off x="135467" y="3108960"/>
            <a:ext cx="4016586" cy="1910618"/>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9DC8A761-0B49-C47A-B55A-3ED49B37ACE7}"/>
              </a:ext>
            </a:extLst>
          </p:cNvPr>
          <p:cNvPicPr>
            <a:picLocks noChangeAspect="1"/>
          </p:cNvPicPr>
          <p:nvPr/>
        </p:nvPicPr>
        <p:blipFill>
          <a:blip r:embed="rId4"/>
          <a:stretch>
            <a:fillRect/>
          </a:stretch>
        </p:blipFill>
        <p:spPr>
          <a:xfrm>
            <a:off x="4632960" y="2262294"/>
            <a:ext cx="4375573" cy="2496644"/>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74E9CCCE-8F0F-0F52-C0A5-2AB68254BC6C}"/>
              </a:ext>
            </a:extLst>
          </p:cNvPr>
          <p:cNvSpPr txBox="1"/>
          <p:nvPr/>
        </p:nvSpPr>
        <p:spPr>
          <a:xfrm>
            <a:off x="3752426" y="221903"/>
            <a:ext cx="4632960" cy="1384995"/>
          </a:xfrm>
          <a:prstGeom prst="rect">
            <a:avLst/>
          </a:prstGeom>
          <a:noFill/>
        </p:spPr>
        <p:txBody>
          <a:bodyPr wrap="square">
            <a:spAutoFit/>
          </a:bodyPr>
          <a:lstStyle/>
          <a:p>
            <a:r>
              <a:rPr lang="en-IN" b="1" dirty="0"/>
              <a:t>Answer : </a:t>
            </a:r>
            <a:r>
              <a:rPr lang="en-IN" dirty="0"/>
              <a:t>A correlation of 0.102085 suggests a very weak positive relationship between a university's score and the student-staff ratio. In other words, as the student-staff ratio increases, there's a slight tendency for the university score to also increase, but the correlation is too weak to draw any significant conclusions.</a:t>
            </a:r>
          </a:p>
        </p:txBody>
      </p:sp>
    </p:spTree>
    <p:extLst>
      <p:ext uri="{BB962C8B-B14F-4D97-AF65-F5344CB8AC3E}">
        <p14:creationId xmlns:p14="http://schemas.microsoft.com/office/powerpoint/2010/main" val="1335673969"/>
      </p:ext>
    </p:extLst>
  </p:cSld>
  <p:clrMapOvr>
    <a:masterClrMapping/>
  </p:clrMapOvr>
  <mc:AlternateContent xmlns:mc="http://schemas.openxmlformats.org/markup-compatibility/2006" xmlns:p14="http://schemas.microsoft.com/office/powerpoint/2010/main">
    <mc:Choice Requires="p14">
      <p:transition spd="slow" p14:dur="2000" advTm="6667"/>
    </mc:Choice>
    <mc:Fallback xmlns="">
      <p:transition spd="slow" advTm="6667"/>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CD4EA-115D-6AD2-71DE-61B29C96C6AD}"/>
              </a:ext>
            </a:extLst>
          </p:cNvPr>
          <p:cNvSpPr txBox="1"/>
          <p:nvPr/>
        </p:nvSpPr>
        <p:spPr>
          <a:xfrm>
            <a:off x="426720" y="487680"/>
            <a:ext cx="1964267" cy="954107"/>
          </a:xfrm>
          <a:prstGeom prst="rect">
            <a:avLst/>
          </a:prstGeom>
          <a:noFill/>
        </p:spPr>
        <p:txBody>
          <a:bodyPr wrap="square" rtlCol="0">
            <a:spAutoFit/>
          </a:bodyPr>
          <a:lstStyle/>
          <a:p>
            <a:r>
              <a:rPr lang="en-US" b="1" dirty="0"/>
              <a:t>How does the number of female students differ among universities?</a:t>
            </a:r>
            <a:endParaRPr lang="en-IN" b="1" dirty="0"/>
          </a:p>
        </p:txBody>
      </p:sp>
      <p:cxnSp>
        <p:nvCxnSpPr>
          <p:cNvPr id="4" name="Straight Connector 3">
            <a:extLst>
              <a:ext uri="{FF2B5EF4-FFF2-40B4-BE49-F238E27FC236}">
                <a16:creationId xmlns:a16="http://schemas.microsoft.com/office/drawing/2014/main" id="{FD1138AF-DF93-94B1-7C1D-E28D0E8815C2}"/>
              </a:ext>
            </a:extLst>
          </p:cNvPr>
          <p:cNvCxnSpPr>
            <a:cxnSpLocks/>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a:extLst>
              <a:ext uri="{FF2B5EF4-FFF2-40B4-BE49-F238E27FC236}">
                <a16:creationId xmlns:a16="http://schemas.microsoft.com/office/drawing/2014/main" id="{4825543E-3C14-77F2-6CAA-E1CD87969771}"/>
              </a:ext>
            </a:extLst>
          </p:cNvPr>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a:extLst>
              <a:ext uri="{FF2B5EF4-FFF2-40B4-BE49-F238E27FC236}">
                <a16:creationId xmlns:a16="http://schemas.microsoft.com/office/drawing/2014/main" id="{75147748-0716-204A-71F9-F24799D16A34}"/>
              </a:ext>
            </a:extLst>
          </p:cNvPr>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2C63161B-14E8-5DB4-F2CB-0D7620076EB2}"/>
              </a:ext>
            </a:extLst>
          </p:cNvPr>
          <p:cNvPicPr>
            <a:picLocks noChangeAspect="1"/>
          </p:cNvPicPr>
          <p:nvPr/>
        </p:nvPicPr>
        <p:blipFill>
          <a:blip r:embed="rId2"/>
          <a:stretch>
            <a:fillRect/>
          </a:stretch>
        </p:blipFill>
        <p:spPr>
          <a:xfrm>
            <a:off x="135467" y="2161627"/>
            <a:ext cx="3558848" cy="876376"/>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06D49A6F-982C-2B0A-3B9E-56DF1D8E50C9}"/>
              </a:ext>
            </a:extLst>
          </p:cNvPr>
          <p:cNvPicPr>
            <a:picLocks noChangeAspect="1"/>
          </p:cNvPicPr>
          <p:nvPr/>
        </p:nvPicPr>
        <p:blipFill>
          <a:blip r:embed="rId3"/>
          <a:stretch>
            <a:fillRect/>
          </a:stretch>
        </p:blipFill>
        <p:spPr>
          <a:xfrm>
            <a:off x="135467" y="3038003"/>
            <a:ext cx="3558848" cy="1946488"/>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1C591799-A8CA-A77A-073F-9DAE043B3F25}"/>
              </a:ext>
            </a:extLst>
          </p:cNvPr>
          <p:cNvPicPr>
            <a:picLocks noChangeAspect="1"/>
          </p:cNvPicPr>
          <p:nvPr/>
        </p:nvPicPr>
        <p:blipFill>
          <a:blip r:embed="rId4"/>
          <a:stretch>
            <a:fillRect/>
          </a:stretch>
        </p:blipFill>
        <p:spPr>
          <a:xfrm>
            <a:off x="3826934" y="2344507"/>
            <a:ext cx="5242560" cy="2346918"/>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7595B6FF-7EB9-A32A-1945-9EFFA5CE4871}"/>
              </a:ext>
            </a:extLst>
          </p:cNvPr>
          <p:cNvSpPr txBox="1"/>
          <p:nvPr/>
        </p:nvSpPr>
        <p:spPr>
          <a:xfrm>
            <a:off x="3650826" y="165291"/>
            <a:ext cx="5283201" cy="1600438"/>
          </a:xfrm>
          <a:prstGeom prst="rect">
            <a:avLst/>
          </a:prstGeom>
          <a:noFill/>
        </p:spPr>
        <p:txBody>
          <a:bodyPr wrap="square" rtlCol="0">
            <a:spAutoFit/>
          </a:bodyPr>
          <a:lstStyle/>
          <a:p>
            <a:r>
              <a:rPr lang="en-US" b="1" dirty="0"/>
              <a:t>Answer : </a:t>
            </a:r>
            <a:r>
              <a:rPr lang="en-US" dirty="0"/>
              <a:t>The percentage of female students varies widely among universities. Some universities, like the University of Helsinki and the University of Copenhagen, have higher percentages of female students (66% and 67% respectively), while others, such as the California Institute of Technology and the Korea Advanced Institute of Science and Technology (KAIST), have lower percentages (33% and 20% respectively).</a:t>
            </a:r>
            <a:endParaRPr lang="en-IN" dirty="0"/>
          </a:p>
        </p:txBody>
      </p:sp>
    </p:spTree>
    <p:extLst>
      <p:ext uri="{BB962C8B-B14F-4D97-AF65-F5344CB8AC3E}">
        <p14:creationId xmlns:p14="http://schemas.microsoft.com/office/powerpoint/2010/main" val="3728418920"/>
      </p:ext>
    </p:extLst>
  </p:cSld>
  <p:clrMapOvr>
    <a:masterClrMapping/>
  </p:clrMapOvr>
  <mc:AlternateContent xmlns:mc="http://schemas.openxmlformats.org/markup-compatibility/2006" xmlns:p14="http://schemas.microsoft.com/office/powerpoint/2010/main">
    <mc:Choice Requires="p14">
      <p:transition spd="slow" p14:dur="2000" advTm="769"/>
    </mc:Choice>
    <mc:Fallback xmlns="">
      <p:transition spd="slow" advTm="769"/>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CD4EA-115D-6AD2-71DE-61B29C96C6AD}"/>
              </a:ext>
            </a:extLst>
          </p:cNvPr>
          <p:cNvSpPr txBox="1"/>
          <p:nvPr/>
        </p:nvSpPr>
        <p:spPr>
          <a:xfrm>
            <a:off x="426720" y="487680"/>
            <a:ext cx="1964267" cy="954107"/>
          </a:xfrm>
          <a:prstGeom prst="rect">
            <a:avLst/>
          </a:prstGeom>
          <a:noFill/>
        </p:spPr>
        <p:txBody>
          <a:bodyPr wrap="square" rtlCol="0">
            <a:spAutoFit/>
          </a:bodyPr>
          <a:lstStyle/>
          <a:p>
            <a:r>
              <a:rPr lang="en-US" b="1" dirty="0"/>
              <a:t>What is the distribution of universities across different countries?</a:t>
            </a:r>
            <a:endParaRPr lang="en-IN" b="1" dirty="0"/>
          </a:p>
        </p:txBody>
      </p:sp>
      <p:cxnSp>
        <p:nvCxnSpPr>
          <p:cNvPr id="4" name="Straight Connector 3">
            <a:extLst>
              <a:ext uri="{FF2B5EF4-FFF2-40B4-BE49-F238E27FC236}">
                <a16:creationId xmlns:a16="http://schemas.microsoft.com/office/drawing/2014/main" id="{FD1138AF-DF93-94B1-7C1D-E28D0E8815C2}"/>
              </a:ext>
            </a:extLst>
          </p:cNvPr>
          <p:cNvCxnSpPr>
            <a:cxnSpLocks/>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a:extLst>
              <a:ext uri="{FF2B5EF4-FFF2-40B4-BE49-F238E27FC236}">
                <a16:creationId xmlns:a16="http://schemas.microsoft.com/office/drawing/2014/main" id="{4825543E-3C14-77F2-6CAA-E1CD87969771}"/>
              </a:ext>
            </a:extLst>
          </p:cNvPr>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a:extLst>
              <a:ext uri="{FF2B5EF4-FFF2-40B4-BE49-F238E27FC236}">
                <a16:creationId xmlns:a16="http://schemas.microsoft.com/office/drawing/2014/main" id="{75147748-0716-204A-71F9-F24799D16A34}"/>
              </a:ext>
            </a:extLst>
          </p:cNvPr>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B188E344-4C58-B4C4-6010-67CC8FDA6F95}"/>
              </a:ext>
            </a:extLst>
          </p:cNvPr>
          <p:cNvPicPr>
            <a:picLocks noChangeAspect="1"/>
          </p:cNvPicPr>
          <p:nvPr/>
        </p:nvPicPr>
        <p:blipFill>
          <a:blip r:embed="rId2"/>
          <a:stretch>
            <a:fillRect/>
          </a:stretch>
        </p:blipFill>
        <p:spPr>
          <a:xfrm>
            <a:off x="135467" y="1992580"/>
            <a:ext cx="3799841" cy="1158340"/>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19216A4E-0E56-38B3-1AA2-E06AC6469415}"/>
              </a:ext>
            </a:extLst>
          </p:cNvPr>
          <p:cNvPicPr>
            <a:picLocks noChangeAspect="1"/>
          </p:cNvPicPr>
          <p:nvPr/>
        </p:nvPicPr>
        <p:blipFill>
          <a:blip r:embed="rId3"/>
          <a:stretch>
            <a:fillRect/>
          </a:stretch>
        </p:blipFill>
        <p:spPr>
          <a:xfrm>
            <a:off x="4998720" y="1992580"/>
            <a:ext cx="3935307" cy="1158340"/>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5B2F45DA-B6C8-DCC7-C222-EB7C5E1D7EF6}"/>
              </a:ext>
            </a:extLst>
          </p:cNvPr>
          <p:cNvPicPr>
            <a:picLocks noChangeAspect="1"/>
          </p:cNvPicPr>
          <p:nvPr/>
        </p:nvPicPr>
        <p:blipFill>
          <a:blip r:embed="rId4"/>
          <a:stretch>
            <a:fillRect/>
          </a:stretch>
        </p:blipFill>
        <p:spPr>
          <a:xfrm>
            <a:off x="135466" y="3150920"/>
            <a:ext cx="3799841" cy="1817370"/>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9D157BA0-5754-9C06-22B3-D659EB5F291C}"/>
              </a:ext>
            </a:extLst>
          </p:cNvPr>
          <p:cNvPicPr>
            <a:picLocks noChangeAspect="1"/>
          </p:cNvPicPr>
          <p:nvPr/>
        </p:nvPicPr>
        <p:blipFill>
          <a:blip r:embed="rId5"/>
          <a:stretch>
            <a:fillRect/>
          </a:stretch>
        </p:blipFill>
        <p:spPr>
          <a:xfrm>
            <a:off x="4998720" y="3150920"/>
            <a:ext cx="3935307" cy="1817370"/>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E0505C90-1201-C33F-63B8-824CBCE452D8}"/>
              </a:ext>
            </a:extLst>
          </p:cNvPr>
          <p:cNvSpPr txBox="1"/>
          <p:nvPr/>
        </p:nvSpPr>
        <p:spPr>
          <a:xfrm>
            <a:off x="3657601" y="243840"/>
            <a:ext cx="5059680" cy="1384995"/>
          </a:xfrm>
          <a:prstGeom prst="rect">
            <a:avLst/>
          </a:prstGeom>
          <a:noFill/>
        </p:spPr>
        <p:txBody>
          <a:bodyPr wrap="square" rtlCol="0">
            <a:spAutoFit/>
          </a:bodyPr>
          <a:lstStyle/>
          <a:p>
            <a:r>
              <a:rPr lang="en-US" b="1" dirty="0"/>
              <a:t>Answer : </a:t>
            </a:r>
            <a:r>
              <a:rPr lang="en-US" dirty="0"/>
              <a:t>The distribution of universities across countries is diverse, with the United States leading with 199 universities, followed by Germany with 45, and the United Kingdom with 51. Other countries, such as Japan, Canada, Italy, and China, also contribute significantly to the global distribution of universities.</a:t>
            </a:r>
            <a:endParaRPr lang="en-IN" dirty="0"/>
          </a:p>
        </p:txBody>
      </p:sp>
    </p:spTree>
    <p:extLst>
      <p:ext uri="{BB962C8B-B14F-4D97-AF65-F5344CB8AC3E}">
        <p14:creationId xmlns:p14="http://schemas.microsoft.com/office/powerpoint/2010/main" val="179115873"/>
      </p:ext>
    </p:extLst>
  </p:cSld>
  <p:clrMapOvr>
    <a:masterClrMapping/>
  </p:clrMapOvr>
  <mc:AlternateContent xmlns:mc="http://schemas.openxmlformats.org/markup-compatibility/2006" xmlns:p14="http://schemas.microsoft.com/office/powerpoint/2010/main">
    <mc:Choice Requires="p14">
      <p:transition spd="slow" p14:dur="2000" advTm="1097"/>
    </mc:Choice>
    <mc:Fallback xmlns="">
      <p:transition spd="slow" advTm="1097"/>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F60F90D-8103-D600-7D8D-CA47DC4FAE56}"/>
              </a:ext>
            </a:extLst>
          </p:cNvPr>
          <p:cNvPicPr>
            <a:picLocks noChangeAspect="1"/>
          </p:cNvPicPr>
          <p:nvPr/>
        </p:nvPicPr>
        <p:blipFill>
          <a:blip r:embed="rId2"/>
          <a:stretch>
            <a:fillRect/>
          </a:stretch>
        </p:blipFill>
        <p:spPr>
          <a:xfrm>
            <a:off x="88053" y="304800"/>
            <a:ext cx="4646507" cy="2196998"/>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8BB6E9C6-CB4E-2521-0D39-6167DCDD02DD}"/>
              </a:ext>
            </a:extLst>
          </p:cNvPr>
          <p:cNvPicPr>
            <a:picLocks noChangeAspect="1"/>
          </p:cNvPicPr>
          <p:nvPr/>
        </p:nvPicPr>
        <p:blipFill>
          <a:blip r:embed="rId3"/>
          <a:stretch>
            <a:fillRect/>
          </a:stretch>
        </p:blipFill>
        <p:spPr>
          <a:xfrm>
            <a:off x="3826933" y="2749973"/>
            <a:ext cx="5269653" cy="2334952"/>
          </a:xfrm>
          <a:prstGeom prst="rect">
            <a:avLst/>
          </a:prstGeom>
          <a:ln>
            <a:noFill/>
          </a:ln>
          <a:effectLst>
            <a:outerShdw blurRad="190500" algn="tl" rotWithShape="0">
              <a:srgbClr val="000000">
                <a:alpha val="70000"/>
              </a:srgbClr>
            </a:outerShdw>
          </a:effectLst>
        </p:spPr>
      </p:pic>
      <p:sp>
        <p:nvSpPr>
          <p:cNvPr id="17" name="TextBox 16">
            <a:extLst>
              <a:ext uri="{FF2B5EF4-FFF2-40B4-BE49-F238E27FC236}">
                <a16:creationId xmlns:a16="http://schemas.microsoft.com/office/drawing/2014/main" id="{EAD4C502-2339-D209-CFF7-FE9878B9827F}"/>
              </a:ext>
            </a:extLst>
          </p:cNvPr>
          <p:cNvSpPr txBox="1"/>
          <p:nvPr/>
        </p:nvSpPr>
        <p:spPr>
          <a:xfrm>
            <a:off x="596054" y="-2977"/>
            <a:ext cx="3447626" cy="307777"/>
          </a:xfrm>
          <a:prstGeom prst="rect">
            <a:avLst/>
          </a:prstGeom>
          <a:noFill/>
        </p:spPr>
        <p:txBody>
          <a:bodyPr wrap="square" rtlCol="0">
            <a:spAutoFit/>
          </a:bodyPr>
          <a:lstStyle/>
          <a:p>
            <a:pPr algn="ctr"/>
            <a:r>
              <a:rPr lang="en-US" b="1" dirty="0"/>
              <a:t>Universities_distributions</a:t>
            </a:r>
            <a:endParaRPr lang="en-IN" b="1" dirty="0"/>
          </a:p>
        </p:txBody>
      </p:sp>
      <p:sp>
        <p:nvSpPr>
          <p:cNvPr id="18" name="TextBox 17">
            <a:extLst>
              <a:ext uri="{FF2B5EF4-FFF2-40B4-BE49-F238E27FC236}">
                <a16:creationId xmlns:a16="http://schemas.microsoft.com/office/drawing/2014/main" id="{8BD38EFD-7116-9390-AAD3-9DE85EFA412B}"/>
              </a:ext>
            </a:extLst>
          </p:cNvPr>
          <p:cNvSpPr txBox="1"/>
          <p:nvPr/>
        </p:nvSpPr>
        <p:spPr>
          <a:xfrm>
            <a:off x="5100321" y="2393527"/>
            <a:ext cx="3237652" cy="307777"/>
          </a:xfrm>
          <a:prstGeom prst="rect">
            <a:avLst/>
          </a:prstGeom>
          <a:noFill/>
        </p:spPr>
        <p:txBody>
          <a:bodyPr wrap="square" rtlCol="0">
            <a:spAutoFit/>
          </a:bodyPr>
          <a:lstStyle/>
          <a:p>
            <a:pPr algn="ctr"/>
            <a:r>
              <a:rPr lang="en-US" b="1" dirty="0"/>
              <a:t>Percentage_Distribution</a:t>
            </a:r>
            <a:endParaRPr lang="en-IN" b="1" dirty="0"/>
          </a:p>
        </p:txBody>
      </p:sp>
    </p:spTree>
    <p:extLst>
      <p:ext uri="{BB962C8B-B14F-4D97-AF65-F5344CB8AC3E}">
        <p14:creationId xmlns:p14="http://schemas.microsoft.com/office/powerpoint/2010/main" val="904478040"/>
      </p:ext>
    </p:extLst>
  </p:cSld>
  <p:clrMapOvr>
    <a:masterClrMapping/>
  </p:clrMapOvr>
  <mc:AlternateContent xmlns:mc="http://schemas.openxmlformats.org/markup-compatibility/2006" xmlns:p14="http://schemas.microsoft.com/office/powerpoint/2010/main">
    <mc:Choice Requires="p14">
      <p:transition spd="slow" p14:dur="2000" advTm="3195"/>
    </mc:Choice>
    <mc:Fallback xmlns="">
      <p:transition spd="slow" advTm="319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CD4EA-115D-6AD2-71DE-61B29C96C6AD}"/>
              </a:ext>
            </a:extLst>
          </p:cNvPr>
          <p:cNvSpPr txBox="1"/>
          <p:nvPr/>
        </p:nvSpPr>
        <p:spPr>
          <a:xfrm>
            <a:off x="426720" y="487680"/>
            <a:ext cx="1964267" cy="954107"/>
          </a:xfrm>
          <a:prstGeom prst="rect">
            <a:avLst/>
          </a:prstGeom>
          <a:noFill/>
        </p:spPr>
        <p:txBody>
          <a:bodyPr wrap="square" rtlCol="0">
            <a:spAutoFit/>
          </a:bodyPr>
          <a:lstStyle/>
          <a:p>
            <a:r>
              <a:rPr lang="en-US" b="1" dirty="0"/>
              <a:t> How has the ranking of universities changed over the years?</a:t>
            </a:r>
            <a:endParaRPr lang="en-IN" b="1" dirty="0"/>
          </a:p>
        </p:txBody>
      </p:sp>
      <p:cxnSp>
        <p:nvCxnSpPr>
          <p:cNvPr id="4" name="Straight Connector 3">
            <a:extLst>
              <a:ext uri="{FF2B5EF4-FFF2-40B4-BE49-F238E27FC236}">
                <a16:creationId xmlns:a16="http://schemas.microsoft.com/office/drawing/2014/main" id="{FD1138AF-DF93-94B1-7C1D-E28D0E8815C2}"/>
              </a:ext>
            </a:extLst>
          </p:cNvPr>
          <p:cNvCxnSpPr>
            <a:cxnSpLocks/>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a:extLst>
              <a:ext uri="{FF2B5EF4-FFF2-40B4-BE49-F238E27FC236}">
                <a16:creationId xmlns:a16="http://schemas.microsoft.com/office/drawing/2014/main" id="{4825543E-3C14-77F2-6CAA-E1CD87969771}"/>
              </a:ext>
            </a:extLst>
          </p:cNvPr>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a:extLst>
              <a:ext uri="{FF2B5EF4-FFF2-40B4-BE49-F238E27FC236}">
                <a16:creationId xmlns:a16="http://schemas.microsoft.com/office/drawing/2014/main" id="{75147748-0716-204A-71F9-F24799D16A34}"/>
              </a:ext>
            </a:extLst>
          </p:cNvPr>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E104C544-7D2A-A5FC-32D1-9CD62DBBBCC1}"/>
              </a:ext>
            </a:extLst>
          </p:cNvPr>
          <p:cNvPicPr>
            <a:picLocks noChangeAspect="1"/>
          </p:cNvPicPr>
          <p:nvPr/>
        </p:nvPicPr>
        <p:blipFill>
          <a:blip r:embed="rId2"/>
          <a:stretch>
            <a:fillRect/>
          </a:stretch>
        </p:blipFill>
        <p:spPr>
          <a:xfrm>
            <a:off x="135466" y="1958287"/>
            <a:ext cx="3562773" cy="818780"/>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1E322C56-1457-FCDA-B0C6-6EBF8C9A6970}"/>
              </a:ext>
            </a:extLst>
          </p:cNvPr>
          <p:cNvPicPr>
            <a:picLocks noChangeAspect="1"/>
          </p:cNvPicPr>
          <p:nvPr/>
        </p:nvPicPr>
        <p:blipFill>
          <a:blip r:embed="rId3"/>
          <a:stretch>
            <a:fillRect/>
          </a:stretch>
        </p:blipFill>
        <p:spPr>
          <a:xfrm>
            <a:off x="121922" y="2777067"/>
            <a:ext cx="3576318" cy="2187786"/>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088D857-0A57-4C14-E2E2-96BDB5303587}"/>
              </a:ext>
            </a:extLst>
          </p:cNvPr>
          <p:cNvPicPr>
            <a:picLocks noChangeAspect="1"/>
          </p:cNvPicPr>
          <p:nvPr/>
        </p:nvPicPr>
        <p:blipFill>
          <a:blip r:embed="rId4"/>
          <a:stretch>
            <a:fillRect/>
          </a:stretch>
        </p:blipFill>
        <p:spPr>
          <a:xfrm>
            <a:off x="3921760" y="2181013"/>
            <a:ext cx="5012267" cy="2689013"/>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A8D27348-1735-27A9-D45B-2B2019EF10E3}"/>
              </a:ext>
            </a:extLst>
          </p:cNvPr>
          <p:cNvSpPr txBox="1"/>
          <p:nvPr/>
        </p:nvSpPr>
        <p:spPr>
          <a:xfrm>
            <a:off x="3583093" y="304800"/>
            <a:ext cx="5350934" cy="1169551"/>
          </a:xfrm>
          <a:prstGeom prst="rect">
            <a:avLst/>
          </a:prstGeom>
          <a:noFill/>
        </p:spPr>
        <p:txBody>
          <a:bodyPr wrap="square" rtlCol="0">
            <a:spAutoFit/>
          </a:bodyPr>
          <a:lstStyle/>
          <a:p>
            <a:r>
              <a:rPr lang="en-US" b="1" dirty="0"/>
              <a:t>Answer :</a:t>
            </a:r>
            <a:r>
              <a:rPr lang="en-US" dirty="0"/>
              <a:t>The university rankings show fluctuations over the years, with a noticeable increase from 2011 to 2014 and a subsequent decline in 2015 and 2016. The peak in 2014 indicates a significant shift, possibly influenced by changes in ranking methodologies or global academic trends during that period.</a:t>
            </a:r>
            <a:endParaRPr lang="en-IN" dirty="0"/>
          </a:p>
        </p:txBody>
      </p:sp>
    </p:spTree>
    <p:extLst>
      <p:ext uri="{BB962C8B-B14F-4D97-AF65-F5344CB8AC3E}">
        <p14:creationId xmlns:p14="http://schemas.microsoft.com/office/powerpoint/2010/main" val="1095049148"/>
      </p:ext>
    </p:extLst>
  </p:cSld>
  <p:clrMapOvr>
    <a:masterClrMapping/>
  </p:clrMapOvr>
  <mc:AlternateContent xmlns:mc="http://schemas.openxmlformats.org/markup-compatibility/2006" xmlns:p14="http://schemas.microsoft.com/office/powerpoint/2010/main">
    <mc:Choice Requires="p14">
      <p:transition spd="slow" p14:dur="2000" advTm="42819"/>
    </mc:Choice>
    <mc:Fallback xmlns="">
      <p:transition spd="slow" advTm="42819"/>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CD4EA-115D-6AD2-71DE-61B29C96C6AD}"/>
              </a:ext>
            </a:extLst>
          </p:cNvPr>
          <p:cNvSpPr txBox="1"/>
          <p:nvPr/>
        </p:nvSpPr>
        <p:spPr>
          <a:xfrm>
            <a:off x="426720" y="487680"/>
            <a:ext cx="1964267" cy="954107"/>
          </a:xfrm>
          <a:prstGeom prst="rect">
            <a:avLst/>
          </a:prstGeom>
          <a:noFill/>
        </p:spPr>
        <p:txBody>
          <a:bodyPr wrap="square" rtlCol="0">
            <a:spAutoFit/>
          </a:bodyPr>
          <a:lstStyle/>
          <a:p>
            <a:r>
              <a:rPr lang="en-US" b="1" dirty="0"/>
              <a:t> What is the trend in the percentage of female students over time?</a:t>
            </a:r>
            <a:endParaRPr lang="en-IN" b="1" dirty="0"/>
          </a:p>
        </p:txBody>
      </p:sp>
      <p:cxnSp>
        <p:nvCxnSpPr>
          <p:cNvPr id="4" name="Straight Connector 3">
            <a:extLst>
              <a:ext uri="{FF2B5EF4-FFF2-40B4-BE49-F238E27FC236}">
                <a16:creationId xmlns:a16="http://schemas.microsoft.com/office/drawing/2014/main" id="{FD1138AF-DF93-94B1-7C1D-E28D0E8815C2}"/>
              </a:ext>
            </a:extLst>
          </p:cNvPr>
          <p:cNvCxnSpPr>
            <a:cxnSpLocks/>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a:extLst>
              <a:ext uri="{FF2B5EF4-FFF2-40B4-BE49-F238E27FC236}">
                <a16:creationId xmlns:a16="http://schemas.microsoft.com/office/drawing/2014/main" id="{4825543E-3C14-77F2-6CAA-E1CD87969771}"/>
              </a:ext>
            </a:extLst>
          </p:cNvPr>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a:extLst>
              <a:ext uri="{FF2B5EF4-FFF2-40B4-BE49-F238E27FC236}">
                <a16:creationId xmlns:a16="http://schemas.microsoft.com/office/drawing/2014/main" id="{75147748-0716-204A-71F9-F24799D16A34}"/>
              </a:ext>
            </a:extLst>
          </p:cNvPr>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540F8F43-7D2C-9DEA-A91B-30CFF5B9E251}"/>
              </a:ext>
            </a:extLst>
          </p:cNvPr>
          <p:cNvPicPr>
            <a:picLocks noChangeAspect="1"/>
          </p:cNvPicPr>
          <p:nvPr/>
        </p:nvPicPr>
        <p:blipFill>
          <a:blip r:embed="rId2"/>
          <a:stretch>
            <a:fillRect/>
          </a:stretch>
        </p:blipFill>
        <p:spPr>
          <a:xfrm>
            <a:off x="784532" y="1971040"/>
            <a:ext cx="7574936" cy="3115733"/>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D850A7CE-83D8-3FC3-3486-7C7142C01E6F}"/>
              </a:ext>
            </a:extLst>
          </p:cNvPr>
          <p:cNvSpPr txBox="1"/>
          <p:nvPr/>
        </p:nvSpPr>
        <p:spPr>
          <a:xfrm>
            <a:off x="3975946" y="487680"/>
            <a:ext cx="4111414" cy="954107"/>
          </a:xfrm>
          <a:prstGeom prst="rect">
            <a:avLst/>
          </a:prstGeom>
          <a:noFill/>
        </p:spPr>
        <p:txBody>
          <a:bodyPr wrap="square" rtlCol="0">
            <a:spAutoFit/>
          </a:bodyPr>
          <a:lstStyle/>
          <a:p>
            <a:r>
              <a:rPr lang="en-US" b="1" dirty="0"/>
              <a:t>Answer :  </a:t>
            </a:r>
            <a:r>
              <a:rPr lang="en-US" dirty="0"/>
              <a:t>The percentage of female students shows a fluctuating trend over the years, reaching a peak in 2015 before experiencing a notable decrease in 2016.</a:t>
            </a:r>
            <a:endParaRPr lang="en-IN" dirty="0"/>
          </a:p>
        </p:txBody>
      </p:sp>
    </p:spTree>
    <p:extLst>
      <p:ext uri="{BB962C8B-B14F-4D97-AF65-F5344CB8AC3E}">
        <p14:creationId xmlns:p14="http://schemas.microsoft.com/office/powerpoint/2010/main" val="3255282514"/>
      </p:ext>
    </p:extLst>
  </p:cSld>
  <p:clrMapOvr>
    <a:masterClrMapping/>
  </p:clrMapOvr>
  <mc:AlternateContent xmlns:mc="http://schemas.openxmlformats.org/markup-compatibility/2006" xmlns:p14="http://schemas.microsoft.com/office/powerpoint/2010/main">
    <mc:Choice Requires="p14">
      <p:transition spd="slow" p14:dur="2000" advTm="646"/>
    </mc:Choice>
    <mc:Fallback xmlns="">
      <p:transition spd="slow" advTm="64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CD4EA-115D-6AD2-71DE-61B29C96C6AD}"/>
              </a:ext>
            </a:extLst>
          </p:cNvPr>
          <p:cNvSpPr txBox="1"/>
          <p:nvPr/>
        </p:nvSpPr>
        <p:spPr>
          <a:xfrm>
            <a:off x="426720" y="487680"/>
            <a:ext cx="1964267" cy="954107"/>
          </a:xfrm>
          <a:prstGeom prst="rect">
            <a:avLst/>
          </a:prstGeom>
          <a:noFill/>
        </p:spPr>
        <p:txBody>
          <a:bodyPr wrap="square" rtlCol="0">
            <a:spAutoFit/>
          </a:bodyPr>
          <a:lstStyle/>
          <a:p>
            <a:r>
              <a:rPr lang="en-US" b="1" dirty="0"/>
              <a:t>How has the ranking score of universities evolved over the years?</a:t>
            </a:r>
            <a:endParaRPr lang="en-IN" b="1" dirty="0"/>
          </a:p>
        </p:txBody>
      </p:sp>
      <p:cxnSp>
        <p:nvCxnSpPr>
          <p:cNvPr id="4" name="Straight Connector 3">
            <a:extLst>
              <a:ext uri="{FF2B5EF4-FFF2-40B4-BE49-F238E27FC236}">
                <a16:creationId xmlns:a16="http://schemas.microsoft.com/office/drawing/2014/main" id="{FD1138AF-DF93-94B1-7C1D-E28D0E8815C2}"/>
              </a:ext>
            </a:extLst>
          </p:cNvPr>
          <p:cNvCxnSpPr>
            <a:cxnSpLocks/>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a:extLst>
              <a:ext uri="{FF2B5EF4-FFF2-40B4-BE49-F238E27FC236}">
                <a16:creationId xmlns:a16="http://schemas.microsoft.com/office/drawing/2014/main" id="{4825543E-3C14-77F2-6CAA-E1CD87969771}"/>
              </a:ext>
            </a:extLst>
          </p:cNvPr>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a:extLst>
              <a:ext uri="{FF2B5EF4-FFF2-40B4-BE49-F238E27FC236}">
                <a16:creationId xmlns:a16="http://schemas.microsoft.com/office/drawing/2014/main" id="{75147748-0716-204A-71F9-F24799D16A34}"/>
              </a:ext>
            </a:extLst>
          </p:cNvPr>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F1A259F-4917-5E49-AA80-FF1796AD14ED}"/>
              </a:ext>
            </a:extLst>
          </p:cNvPr>
          <p:cNvPicPr>
            <a:picLocks noChangeAspect="1"/>
          </p:cNvPicPr>
          <p:nvPr/>
        </p:nvPicPr>
        <p:blipFill>
          <a:blip r:embed="rId2"/>
          <a:stretch>
            <a:fillRect/>
          </a:stretch>
        </p:blipFill>
        <p:spPr>
          <a:xfrm>
            <a:off x="135467" y="2051430"/>
            <a:ext cx="3436918" cy="990686"/>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78D82861-A381-890C-937C-062A99B22540}"/>
              </a:ext>
            </a:extLst>
          </p:cNvPr>
          <p:cNvPicPr>
            <a:picLocks noChangeAspect="1"/>
          </p:cNvPicPr>
          <p:nvPr/>
        </p:nvPicPr>
        <p:blipFill>
          <a:blip r:embed="rId3"/>
          <a:stretch>
            <a:fillRect/>
          </a:stretch>
        </p:blipFill>
        <p:spPr>
          <a:xfrm>
            <a:off x="135467" y="3042116"/>
            <a:ext cx="3436918" cy="1888872"/>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07521935-7E31-6DDD-7A9F-1E26483AE582}"/>
              </a:ext>
            </a:extLst>
          </p:cNvPr>
          <p:cNvPicPr>
            <a:picLocks noChangeAspect="1"/>
          </p:cNvPicPr>
          <p:nvPr/>
        </p:nvPicPr>
        <p:blipFill>
          <a:blip r:embed="rId4"/>
          <a:stretch>
            <a:fillRect/>
          </a:stretch>
        </p:blipFill>
        <p:spPr>
          <a:xfrm>
            <a:off x="3732107" y="2270889"/>
            <a:ext cx="5323840" cy="2369185"/>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FF25BDEB-EB20-B48A-A003-F694D7DBA4A2}"/>
              </a:ext>
            </a:extLst>
          </p:cNvPr>
          <p:cNvSpPr txBox="1"/>
          <p:nvPr/>
        </p:nvSpPr>
        <p:spPr>
          <a:xfrm>
            <a:off x="3684693" y="304800"/>
            <a:ext cx="4450080" cy="1169551"/>
          </a:xfrm>
          <a:prstGeom prst="rect">
            <a:avLst/>
          </a:prstGeom>
          <a:noFill/>
        </p:spPr>
        <p:txBody>
          <a:bodyPr wrap="square" rtlCol="0">
            <a:spAutoFit/>
          </a:bodyPr>
          <a:lstStyle/>
          <a:p>
            <a:r>
              <a:rPr lang="en-US" b="1" dirty="0"/>
              <a:t>Answer : </a:t>
            </a:r>
            <a:r>
              <a:rPr lang="en-US" dirty="0"/>
              <a:t>The ranking score of universities has undergone substantial growth, particularly witnessing a significant surge in 2014 and 2015. However, there was a notable decline in 2016, indicating potential shifts in evaluation criteria during that period.</a:t>
            </a:r>
            <a:endParaRPr lang="en-IN" dirty="0"/>
          </a:p>
        </p:txBody>
      </p:sp>
    </p:spTree>
    <p:extLst>
      <p:ext uri="{BB962C8B-B14F-4D97-AF65-F5344CB8AC3E}">
        <p14:creationId xmlns:p14="http://schemas.microsoft.com/office/powerpoint/2010/main" val="2693949863"/>
      </p:ext>
    </p:extLst>
  </p:cSld>
  <p:clrMapOvr>
    <a:masterClrMapping/>
  </p:clrMapOvr>
  <mc:AlternateContent xmlns:mc="http://schemas.openxmlformats.org/markup-compatibility/2006" xmlns:p14="http://schemas.microsoft.com/office/powerpoint/2010/main">
    <mc:Choice Requires="p14">
      <p:transition spd="slow" p14:dur="2000" advTm="553"/>
    </mc:Choice>
    <mc:Fallback xmlns="">
      <p:transition spd="slow" advTm="553"/>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CD4EA-115D-6AD2-71DE-61B29C96C6AD}"/>
              </a:ext>
            </a:extLst>
          </p:cNvPr>
          <p:cNvSpPr txBox="1"/>
          <p:nvPr/>
        </p:nvSpPr>
        <p:spPr>
          <a:xfrm>
            <a:off x="426720" y="340435"/>
            <a:ext cx="1964267" cy="1384995"/>
          </a:xfrm>
          <a:prstGeom prst="rect">
            <a:avLst/>
          </a:prstGeom>
          <a:noFill/>
        </p:spPr>
        <p:txBody>
          <a:bodyPr wrap="square" rtlCol="0">
            <a:spAutoFit/>
          </a:bodyPr>
          <a:lstStyle/>
          <a:p>
            <a:r>
              <a:rPr lang="en-US" b="1" dirty="0"/>
              <a:t>Is there a relationship between a university's ranking score and the number of students over time?</a:t>
            </a:r>
            <a:endParaRPr lang="en-IN" b="1" dirty="0"/>
          </a:p>
        </p:txBody>
      </p:sp>
      <p:cxnSp>
        <p:nvCxnSpPr>
          <p:cNvPr id="4" name="Straight Connector 3">
            <a:extLst>
              <a:ext uri="{FF2B5EF4-FFF2-40B4-BE49-F238E27FC236}">
                <a16:creationId xmlns:a16="http://schemas.microsoft.com/office/drawing/2014/main" id="{FD1138AF-DF93-94B1-7C1D-E28D0E8815C2}"/>
              </a:ext>
            </a:extLst>
          </p:cNvPr>
          <p:cNvCxnSpPr>
            <a:cxnSpLocks/>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a:extLst>
              <a:ext uri="{FF2B5EF4-FFF2-40B4-BE49-F238E27FC236}">
                <a16:creationId xmlns:a16="http://schemas.microsoft.com/office/drawing/2014/main" id="{4825543E-3C14-77F2-6CAA-E1CD87969771}"/>
              </a:ext>
            </a:extLst>
          </p:cNvPr>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a:extLst>
              <a:ext uri="{FF2B5EF4-FFF2-40B4-BE49-F238E27FC236}">
                <a16:creationId xmlns:a16="http://schemas.microsoft.com/office/drawing/2014/main" id="{75147748-0716-204A-71F9-F24799D16A34}"/>
              </a:ext>
            </a:extLst>
          </p:cNvPr>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9E4854C-DED1-3790-A92B-2FF964A35E7D}"/>
              </a:ext>
            </a:extLst>
          </p:cNvPr>
          <p:cNvPicPr>
            <a:picLocks noChangeAspect="1"/>
          </p:cNvPicPr>
          <p:nvPr/>
        </p:nvPicPr>
        <p:blipFill>
          <a:blip r:embed="rId2"/>
          <a:stretch>
            <a:fillRect/>
          </a:stretch>
        </p:blipFill>
        <p:spPr>
          <a:xfrm>
            <a:off x="135467" y="2006678"/>
            <a:ext cx="4436533" cy="110482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7981B1D8-1CBC-1133-979C-074D4B6EE624}"/>
              </a:ext>
            </a:extLst>
          </p:cNvPr>
          <p:cNvPicPr>
            <a:picLocks noChangeAspect="1"/>
          </p:cNvPicPr>
          <p:nvPr/>
        </p:nvPicPr>
        <p:blipFill>
          <a:blip r:embed="rId3"/>
          <a:stretch>
            <a:fillRect/>
          </a:stretch>
        </p:blipFill>
        <p:spPr>
          <a:xfrm>
            <a:off x="4741332" y="2445173"/>
            <a:ext cx="4321387" cy="2169618"/>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4A1BC86A-DAEA-8A0C-5AE9-FF9FDCA24BCC}"/>
              </a:ext>
            </a:extLst>
          </p:cNvPr>
          <p:cNvPicPr>
            <a:picLocks noChangeAspect="1"/>
          </p:cNvPicPr>
          <p:nvPr/>
        </p:nvPicPr>
        <p:blipFill>
          <a:blip r:embed="rId4"/>
          <a:stretch>
            <a:fillRect/>
          </a:stretch>
        </p:blipFill>
        <p:spPr>
          <a:xfrm>
            <a:off x="135467" y="3111506"/>
            <a:ext cx="4436532" cy="1880441"/>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F332B732-AC40-96F5-E11E-0652087423EB}"/>
              </a:ext>
            </a:extLst>
          </p:cNvPr>
          <p:cNvSpPr txBox="1"/>
          <p:nvPr/>
        </p:nvSpPr>
        <p:spPr>
          <a:xfrm>
            <a:off x="3799840" y="291253"/>
            <a:ext cx="4917440" cy="1384995"/>
          </a:xfrm>
          <a:prstGeom prst="rect">
            <a:avLst/>
          </a:prstGeom>
          <a:noFill/>
        </p:spPr>
        <p:txBody>
          <a:bodyPr wrap="square" rtlCol="0">
            <a:spAutoFit/>
          </a:bodyPr>
          <a:lstStyle/>
          <a:p>
            <a:r>
              <a:rPr lang="en-US" b="1" dirty="0"/>
              <a:t>Answer : </a:t>
            </a:r>
            <a:r>
              <a:rPr lang="en-US" dirty="0"/>
              <a:t>The data suggests a positive correlation between a university's ranking score and the number of students over time, particularly evident in the substantial increase in both variables from 2011 to 2015. However, the dip in 2016 might indicate a complex relationship or other influencing factors.</a:t>
            </a:r>
            <a:endParaRPr lang="en-IN" dirty="0"/>
          </a:p>
        </p:txBody>
      </p:sp>
    </p:spTree>
    <p:extLst>
      <p:ext uri="{BB962C8B-B14F-4D97-AF65-F5344CB8AC3E}">
        <p14:creationId xmlns:p14="http://schemas.microsoft.com/office/powerpoint/2010/main" val="1436448574"/>
      </p:ext>
    </p:extLst>
  </p:cSld>
  <p:clrMapOvr>
    <a:masterClrMapping/>
  </p:clrMapOvr>
  <mc:AlternateContent xmlns:mc="http://schemas.openxmlformats.org/markup-compatibility/2006" xmlns:p14="http://schemas.microsoft.com/office/powerpoint/2010/main">
    <mc:Choice Requires="p14">
      <p:transition spd="slow" p14:dur="2000" advTm="896"/>
    </mc:Choice>
    <mc:Fallback xmlns="">
      <p:transition spd="slow" advTm="89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4384500" y="1404538"/>
            <a:ext cx="4045200" cy="76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sz="2600" dirty="0"/>
              <a:t> I</a:t>
            </a:r>
            <a:r>
              <a:rPr lang="en" sz="2600" dirty="0"/>
              <a:t>nsights and recommendations</a:t>
            </a:r>
            <a:endParaRPr sz="2600" dirty="0"/>
          </a:p>
        </p:txBody>
      </p:sp>
      <p:sp>
        <p:nvSpPr>
          <p:cNvPr id="556" name="Google Shape;556;p39"/>
          <p:cNvSpPr txBox="1">
            <a:spLocks noGrp="1"/>
          </p:cNvSpPr>
          <p:nvPr>
            <p:ph type="subTitle" idx="1"/>
          </p:nvPr>
        </p:nvSpPr>
        <p:spPr>
          <a:xfrm>
            <a:off x="4384500" y="2314563"/>
            <a:ext cx="4045200" cy="1424400"/>
          </a:xfrm>
          <a:prstGeom prst="rect">
            <a:avLst/>
          </a:prstGeom>
        </p:spPr>
        <p:txBody>
          <a:bodyPr spcFirstLastPara="1" wrap="square" lIns="91425" tIns="91425" rIns="91425" bIns="91425" anchor="t" anchorCtr="0">
            <a:noAutofit/>
          </a:bodyPr>
          <a:lstStyle/>
          <a:p>
            <a:pPr algn="l"/>
            <a:r>
              <a:rPr lang="en-US" sz="1400" b="0" i="0" dirty="0">
                <a:solidFill>
                  <a:srgbClr val="D1D5DB"/>
                </a:solidFill>
                <a:effectLst/>
                <a:latin typeface="Söhne"/>
              </a:rPr>
              <a:t>It provides a real-time visual representation,</a:t>
            </a:r>
          </a:p>
          <a:p>
            <a:pPr algn="l"/>
            <a:r>
              <a:rPr lang="en-US" sz="1400" b="0" i="0" dirty="0">
                <a:solidFill>
                  <a:srgbClr val="D1D5DB"/>
                </a:solidFill>
                <a:effectLst/>
                <a:latin typeface="Söhne"/>
              </a:rPr>
              <a:t>aiding decision-makers in identifying trends</a:t>
            </a:r>
          </a:p>
          <a:p>
            <a:pPr algn="l"/>
            <a:r>
              <a:rPr lang="en-US" sz="1400" b="0" i="0" dirty="0">
                <a:solidFill>
                  <a:srgbClr val="D1D5DB"/>
                </a:solidFill>
                <a:effectLst/>
                <a:latin typeface="Söhne"/>
              </a:rPr>
              <a:t> and to create an environment that not only</a:t>
            </a:r>
          </a:p>
          <a:p>
            <a:pPr algn="l"/>
            <a:r>
              <a:rPr lang="en-US" sz="1400" b="0" i="0" dirty="0">
                <a:solidFill>
                  <a:srgbClr val="D1D5DB"/>
                </a:solidFill>
                <a:effectLst/>
                <a:latin typeface="Söhne"/>
              </a:rPr>
              <a:t>promotes academic achievement but also</a:t>
            </a:r>
          </a:p>
          <a:p>
            <a:pPr algn="l"/>
            <a:r>
              <a:rPr lang="en-US" sz="1400" b="0" i="0" dirty="0">
                <a:solidFill>
                  <a:srgbClr val="D1D5DB"/>
                </a:solidFill>
                <a:effectLst/>
                <a:latin typeface="Söhne"/>
              </a:rPr>
              <a:t> supports the holistic development of</a:t>
            </a:r>
          </a:p>
          <a:p>
            <a:pPr algn="l"/>
            <a:r>
              <a:rPr lang="en-US" sz="1400" b="0" i="0" dirty="0">
                <a:solidFill>
                  <a:srgbClr val="D1D5DB"/>
                </a:solidFill>
                <a:effectLst/>
                <a:latin typeface="Söhne"/>
              </a:rPr>
              <a:t>students.</a:t>
            </a:r>
          </a:p>
          <a:p>
            <a:pPr marL="0" lvl="0" indent="0" algn="l" rtl="0">
              <a:spcBef>
                <a:spcPts val="0"/>
              </a:spcBef>
              <a:spcAft>
                <a:spcPts val="0"/>
              </a:spcAft>
              <a:buNone/>
            </a:pPr>
            <a:endParaRPr dirty="0"/>
          </a:p>
        </p:txBody>
      </p:sp>
      <p:sp>
        <p:nvSpPr>
          <p:cNvPr id="557" name="Google Shape;557;p39"/>
          <p:cNvSpPr/>
          <p:nvPr/>
        </p:nvSpPr>
        <p:spPr>
          <a:xfrm>
            <a:off x="4651513" y="16458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5694800" y="41483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rot="-1685758">
            <a:off x="4258316" y="9674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39"/>
          <p:cNvGrpSpPr/>
          <p:nvPr/>
        </p:nvGrpSpPr>
        <p:grpSpPr>
          <a:xfrm>
            <a:off x="706057" y="956975"/>
            <a:ext cx="3107245" cy="3299166"/>
            <a:chOff x="299357" y="956975"/>
            <a:chExt cx="3107245" cy="3299166"/>
          </a:xfrm>
        </p:grpSpPr>
        <p:grpSp>
          <p:nvGrpSpPr>
            <p:cNvPr id="561" name="Google Shape;561;p39"/>
            <p:cNvGrpSpPr/>
            <p:nvPr/>
          </p:nvGrpSpPr>
          <p:grpSpPr>
            <a:xfrm>
              <a:off x="2494950" y="1297100"/>
              <a:ext cx="65475" cy="397950"/>
              <a:chOff x="2551425" y="1409425"/>
              <a:chExt cx="65475" cy="397950"/>
            </a:xfrm>
          </p:grpSpPr>
          <p:sp>
            <p:nvSpPr>
              <p:cNvPr id="562" name="Google Shape;562;p39"/>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39"/>
            <p:cNvGrpSpPr/>
            <p:nvPr/>
          </p:nvGrpSpPr>
          <p:grpSpPr>
            <a:xfrm>
              <a:off x="901100" y="956975"/>
              <a:ext cx="472550" cy="202200"/>
              <a:chOff x="1441900" y="2926313"/>
              <a:chExt cx="472550" cy="202200"/>
            </a:xfrm>
          </p:grpSpPr>
          <p:sp>
            <p:nvSpPr>
              <p:cNvPr id="573" name="Google Shape;573;p39"/>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39"/>
            <p:cNvGrpSpPr/>
            <p:nvPr/>
          </p:nvGrpSpPr>
          <p:grpSpPr>
            <a:xfrm>
              <a:off x="1280200" y="1078550"/>
              <a:ext cx="1043050" cy="1488400"/>
              <a:chOff x="910475" y="761863"/>
              <a:chExt cx="1043050" cy="1488400"/>
            </a:xfrm>
          </p:grpSpPr>
          <p:sp>
            <p:nvSpPr>
              <p:cNvPr id="579" name="Google Shape;579;p39"/>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1051650" y="1990163"/>
                <a:ext cx="393275" cy="0"/>
              </a:xfrm>
              <a:custGeom>
                <a:avLst/>
                <a:gdLst/>
                <a:ahLst/>
                <a:cxnLst/>
                <a:rect l="l" t="t" r="r" b="b"/>
                <a:pathLst>
                  <a:path w="15731" fill="none" extrusionOk="0">
                    <a:moveTo>
                      <a:pt x="1" y="0"/>
                    </a:moveTo>
                    <a:lnTo>
                      <a:pt x="15731"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39"/>
            <p:cNvGrpSpPr/>
            <p:nvPr/>
          </p:nvGrpSpPr>
          <p:grpSpPr>
            <a:xfrm>
              <a:off x="1941575" y="2024713"/>
              <a:ext cx="875600" cy="1088925"/>
              <a:chOff x="5962175" y="478150"/>
              <a:chExt cx="875600" cy="1088925"/>
            </a:xfrm>
          </p:grpSpPr>
          <p:sp>
            <p:nvSpPr>
              <p:cNvPr id="591" name="Google Shape;591;p39"/>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39"/>
            <p:cNvGrpSpPr/>
            <p:nvPr/>
          </p:nvGrpSpPr>
          <p:grpSpPr>
            <a:xfrm>
              <a:off x="807106" y="1645871"/>
              <a:ext cx="612965" cy="612965"/>
              <a:chOff x="5208200" y="980975"/>
              <a:chExt cx="440475" cy="440475"/>
            </a:xfrm>
          </p:grpSpPr>
          <p:sp>
            <p:nvSpPr>
              <p:cNvPr id="597" name="Google Shape;597;p39"/>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9"/>
            <p:cNvSpPr/>
            <p:nvPr/>
          </p:nvSpPr>
          <p:spPr>
            <a:xfrm>
              <a:off x="1280188" y="31060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1592388" y="2738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2585538" y="10041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rot="-1685758">
              <a:off x="1054253" y="30429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39"/>
            <p:cNvGrpSpPr/>
            <p:nvPr/>
          </p:nvGrpSpPr>
          <p:grpSpPr>
            <a:xfrm>
              <a:off x="299357" y="3264591"/>
              <a:ext cx="953591" cy="334099"/>
              <a:chOff x="2271950" y="2722775"/>
              <a:chExt cx="575875" cy="201775"/>
            </a:xfrm>
          </p:grpSpPr>
          <p:sp>
            <p:nvSpPr>
              <p:cNvPr id="604" name="Google Shape;604;p3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39"/>
            <p:cNvGrpSpPr/>
            <p:nvPr/>
          </p:nvGrpSpPr>
          <p:grpSpPr>
            <a:xfrm>
              <a:off x="2710772" y="1830439"/>
              <a:ext cx="695830" cy="243805"/>
              <a:chOff x="2271950" y="2722775"/>
              <a:chExt cx="575875" cy="201775"/>
            </a:xfrm>
          </p:grpSpPr>
          <p:sp>
            <p:nvSpPr>
              <p:cNvPr id="610" name="Google Shape;610;p3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9"/>
            <p:cNvSpPr/>
            <p:nvPr/>
          </p:nvSpPr>
          <p:spPr>
            <a:xfrm>
              <a:off x="505976" y="24083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3007526" y="1135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3170038" y="279138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rot="7201932">
              <a:off x="2008862" y="31746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2175901" y="39876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rot="7198898">
              <a:off x="1348924" y="3430306"/>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39"/>
          <p:cNvSpPr/>
          <p:nvPr/>
        </p:nvSpPr>
        <p:spPr>
          <a:xfrm rot="-1685758">
            <a:off x="4132391" y="3763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txBox="1"/>
          <p:nvPr/>
        </p:nvSpPr>
        <p:spPr>
          <a:xfrm>
            <a:off x="5694800" y="433283"/>
            <a:ext cx="2734900" cy="114584"/>
          </a:xfrm>
          <a:prstGeom prst="rect">
            <a:avLst/>
          </a:prstGeom>
          <a:noFill/>
          <a:ln>
            <a:noFill/>
          </a:ln>
        </p:spPr>
        <p:txBody>
          <a:bodyPr spcFirstLastPara="1" wrap="square" lIns="91425" tIns="91425" rIns="0" bIns="91425" anchor="ctr" anchorCtr="0">
            <a:noAutofit/>
          </a:bodyPr>
          <a:lstStyle/>
          <a:p>
            <a:pPr algn="r"/>
            <a:r>
              <a:rPr lang="en-IN" dirty="0">
                <a:solidFill>
                  <a:schemeClr val="lt2"/>
                </a:solidFill>
                <a:latin typeface="Bebas Neue"/>
                <a:ea typeface="Bebas Neue"/>
                <a:cs typeface="Bebas Neue"/>
                <a:sym typeface="Bebas Neue"/>
              </a:rPr>
              <a:t>University  success  ANALYSIS</a:t>
            </a:r>
            <a:endParaRPr lang="en-IN" dirty="0">
              <a:solidFill>
                <a:schemeClr val="lt2"/>
              </a:solidFill>
            </a:endParaRPr>
          </a:p>
          <a:p>
            <a:pPr marL="0" lvl="0" indent="0" algn="r" rtl="0">
              <a:spcBef>
                <a:spcPts val="0"/>
              </a:spcBef>
              <a:spcAft>
                <a:spcPts val="0"/>
              </a:spcAft>
              <a:buNone/>
            </a:pPr>
            <a:endParaRPr dirty="0">
              <a:solidFill>
                <a:schemeClr val="lt2"/>
              </a:solidFill>
            </a:endParaRPr>
          </a:p>
        </p:txBody>
      </p:sp>
      <p:cxnSp>
        <p:nvCxnSpPr>
          <p:cNvPr id="623" name="Google Shape;623;p39"/>
          <p:cNvCxnSpPr/>
          <p:nvPr/>
        </p:nvCxnSpPr>
        <p:spPr>
          <a:xfrm>
            <a:off x="4600575" y="2314563"/>
            <a:ext cx="3829200" cy="0"/>
          </a:xfrm>
          <a:prstGeom prst="straightConnector1">
            <a:avLst/>
          </a:prstGeom>
          <a:noFill/>
          <a:ln w="9525" cap="flat" cmpd="sng">
            <a:solidFill>
              <a:schemeClr val="dk1"/>
            </a:solidFill>
            <a:prstDash val="solid"/>
            <a:round/>
            <a:headEnd type="none" w="med" len="med"/>
            <a:tailEnd type="none" w="med" len="med"/>
          </a:ln>
        </p:spPr>
      </p:cxnSp>
      <p:sp>
        <p:nvSpPr>
          <p:cNvPr id="624" name="Google Shape;624;p3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Microsoft</a:t>
            </a:r>
            <a:endParaRPr sz="1000" dirty="0">
              <a:solidFill>
                <a:schemeClr val="dk1"/>
              </a:solidFill>
              <a:latin typeface="Bebas Neue"/>
              <a:ea typeface="Bebas Neue"/>
              <a:cs typeface="Bebas Neue"/>
              <a:sym typeface="Bebas Neue"/>
            </a:endParaRPr>
          </a:p>
        </p:txBody>
      </p:sp>
      <p:sp>
        <p:nvSpPr>
          <p:cNvPr id="627" name="Google Shape;627;p39">
            <a:hlinkClick r:id="rId4" action="ppaction://hlinksldjump"/>
          </p:cNvPr>
          <p:cNvSpPr txBox="1"/>
          <p:nvPr/>
        </p:nvSpPr>
        <p:spPr>
          <a:xfrm>
            <a:off x="1421618" y="267613"/>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powerbi</a:t>
            </a:r>
            <a:endParaRPr sz="1000" dirty="0">
              <a:solidFill>
                <a:schemeClr val="dk1"/>
              </a:solidFill>
              <a:latin typeface="Bebas Neue"/>
              <a:ea typeface="Bebas Neue"/>
              <a:cs typeface="Bebas Neue"/>
              <a:sym typeface="Bebas Neue"/>
            </a:endParaRPr>
          </a:p>
        </p:txBody>
      </p:sp>
    </p:spTree>
  </p:cSld>
  <p:clrMapOvr>
    <a:masterClrMapping/>
  </p:clrMapOvr>
  <mc:AlternateContent xmlns:mc="http://schemas.openxmlformats.org/markup-compatibility/2006" xmlns:p14="http://schemas.microsoft.com/office/powerpoint/2010/main">
    <mc:Choice Requires="p14">
      <p:transition spd="slow" p14:dur="2000" advTm="28444"/>
    </mc:Choice>
    <mc:Fallback xmlns="">
      <p:transition spd="slow" advTm="2844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7"/>
          <p:cNvSpPr txBox="1">
            <a:spLocks noGrp="1"/>
          </p:cNvSpPr>
          <p:nvPr>
            <p:ph type="subTitle" idx="1"/>
          </p:nvPr>
        </p:nvSpPr>
        <p:spPr>
          <a:xfrm>
            <a:off x="1087560" y="1624007"/>
            <a:ext cx="3095700" cy="87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ECECF1"/>
                </a:solidFill>
                <a:effectLst/>
                <a:latin typeface="Söhne"/>
              </a:rPr>
              <a:t>Our Power BI dashboard visually represents insights derived from data analysis. Dynamic charts, graphs, and heatmaps showcase patterns, correlations, and trends, empowering stakeholders to grasp complex information at a glance</a:t>
            </a:r>
            <a:r>
              <a:rPr lang="en" b="0" i="0" dirty="0">
                <a:solidFill>
                  <a:srgbClr val="ECECF1"/>
                </a:solidFill>
                <a:effectLst/>
                <a:latin typeface="Söhne"/>
              </a:rPr>
              <a:t>.</a:t>
            </a:r>
            <a:endParaRPr dirty="0"/>
          </a:p>
        </p:txBody>
      </p:sp>
      <p:sp>
        <p:nvSpPr>
          <p:cNvPr id="398" name="Google Shape;398;p37"/>
          <p:cNvSpPr txBox="1">
            <a:spLocks noGrp="1"/>
          </p:cNvSpPr>
          <p:nvPr>
            <p:ph type="title"/>
          </p:nvPr>
        </p:nvSpPr>
        <p:spPr>
          <a:xfrm>
            <a:off x="1168281" y="705058"/>
            <a:ext cx="30957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t>P</a:t>
            </a:r>
            <a:r>
              <a:rPr lang="en" sz="2400" dirty="0"/>
              <a:t>ower bi dashboard</a:t>
            </a:r>
            <a:endParaRPr sz="2400" dirty="0"/>
          </a:p>
        </p:txBody>
      </p:sp>
      <p:sp>
        <p:nvSpPr>
          <p:cNvPr id="399" name="Google Shape;399;p37"/>
          <p:cNvSpPr txBox="1"/>
          <p:nvPr/>
        </p:nvSpPr>
        <p:spPr>
          <a:xfrm>
            <a:off x="6179619" y="212749"/>
            <a:ext cx="2250081"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N" dirty="0">
                <a:solidFill>
                  <a:schemeClr val="lt2"/>
                </a:solidFill>
                <a:latin typeface="Bebas Neue"/>
                <a:ea typeface="Bebas Neue"/>
                <a:cs typeface="Bebas Neue"/>
                <a:sym typeface="Bebas Neue"/>
              </a:rPr>
              <a:t>U</a:t>
            </a:r>
            <a:r>
              <a:rPr lang="en" dirty="0">
                <a:solidFill>
                  <a:schemeClr val="lt2"/>
                </a:solidFill>
                <a:latin typeface="Bebas Neue"/>
                <a:ea typeface="Bebas Neue"/>
                <a:cs typeface="Bebas Neue"/>
                <a:sym typeface="Bebas Neue"/>
              </a:rPr>
              <a:t>niversity  success  ANALYSIS</a:t>
            </a:r>
            <a:endParaRPr dirty="0">
              <a:solidFill>
                <a:schemeClr val="lt2"/>
              </a:solidFill>
            </a:endParaRPr>
          </a:p>
        </p:txBody>
      </p:sp>
      <p:grpSp>
        <p:nvGrpSpPr>
          <p:cNvPr id="435" name="Google Shape;435;p37"/>
          <p:cNvGrpSpPr/>
          <p:nvPr/>
        </p:nvGrpSpPr>
        <p:grpSpPr>
          <a:xfrm>
            <a:off x="7701156" y="1589321"/>
            <a:ext cx="612965" cy="612965"/>
            <a:chOff x="5208200" y="980975"/>
            <a:chExt cx="440475" cy="440475"/>
          </a:xfrm>
        </p:grpSpPr>
        <p:sp>
          <p:nvSpPr>
            <p:cNvPr id="436" name="Google Shape;436;p37"/>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37"/>
          <p:cNvSpPr/>
          <p:nvPr/>
        </p:nvSpPr>
        <p:spPr>
          <a:xfrm>
            <a:off x="830238" y="31402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rot="-1685758">
            <a:off x="724953" y="2780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7"/>
          <p:cNvGrpSpPr/>
          <p:nvPr/>
        </p:nvGrpSpPr>
        <p:grpSpPr>
          <a:xfrm>
            <a:off x="6522182" y="1124566"/>
            <a:ext cx="953591" cy="334099"/>
            <a:chOff x="2271950" y="2722775"/>
            <a:chExt cx="575875" cy="201775"/>
          </a:xfrm>
        </p:grpSpPr>
        <p:sp>
          <p:nvSpPr>
            <p:cNvPr id="443" name="Google Shape;443;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7"/>
          <p:cNvGrpSpPr/>
          <p:nvPr/>
        </p:nvGrpSpPr>
        <p:grpSpPr>
          <a:xfrm>
            <a:off x="7618297" y="3712639"/>
            <a:ext cx="695830" cy="243805"/>
            <a:chOff x="2271950" y="2722775"/>
            <a:chExt cx="575875" cy="201775"/>
          </a:xfrm>
        </p:grpSpPr>
        <p:sp>
          <p:nvSpPr>
            <p:cNvPr id="449" name="Google Shape;449;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7"/>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6012013" y="41742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rot="7201932">
            <a:off x="1637012" y="3349078"/>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7140551" y="34274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rot="7198898">
            <a:off x="7188899" y="21191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6647613" y="8564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7"/>
          <p:cNvGrpSpPr/>
          <p:nvPr/>
        </p:nvGrpSpPr>
        <p:grpSpPr>
          <a:xfrm rot="5400000">
            <a:off x="7461288" y="4014463"/>
            <a:ext cx="65475" cy="397950"/>
            <a:chOff x="2551425" y="1409425"/>
            <a:chExt cx="65475" cy="397950"/>
          </a:xfrm>
        </p:grpSpPr>
        <p:sp>
          <p:nvSpPr>
            <p:cNvPr id="465" name="Google Shape;465;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37"/>
          <p:cNvSpPr/>
          <p:nvPr/>
        </p:nvSpPr>
        <p:spPr>
          <a:xfrm>
            <a:off x="8021301" y="7426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661124" y="2531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microsoft</a:t>
            </a:r>
            <a:endParaRPr sz="1000" dirty="0">
              <a:solidFill>
                <a:schemeClr val="dk1"/>
              </a:solidFill>
              <a:latin typeface="Bebas Neue"/>
              <a:ea typeface="Bebas Neue"/>
              <a:cs typeface="Bebas Neue"/>
              <a:sym typeface="Bebas Neue"/>
            </a:endParaRPr>
          </a:p>
        </p:txBody>
      </p:sp>
      <p:sp>
        <p:nvSpPr>
          <p:cNvPr id="480" name="Google Shape;480;p37">
            <a:hlinkClick r:id="rId4" action="ppaction://hlinksldjump"/>
          </p:cNvPr>
          <p:cNvSpPr txBox="1"/>
          <p:nvPr/>
        </p:nvSpPr>
        <p:spPr>
          <a:xfrm>
            <a:off x="1444450" y="346013"/>
            <a:ext cx="522000" cy="214800"/>
          </a:xfrm>
          <a:prstGeom prst="rect">
            <a:avLst/>
          </a:prstGeom>
          <a:noFill/>
          <a:ln>
            <a:noFill/>
          </a:ln>
        </p:spPr>
        <p:txBody>
          <a:bodyPr spcFirstLastPara="1" wrap="square" lIns="0" tIns="91425" rIns="0" bIns="91425" anchor="ctr" anchorCtr="0">
            <a:noAutofit/>
          </a:bodyPr>
          <a:lstStyle/>
          <a:p>
            <a:pPr algn="ctr"/>
            <a:r>
              <a:rPr lang="en-IN" sz="1000" dirty="0">
                <a:solidFill>
                  <a:schemeClr val="dk1"/>
                </a:solidFill>
                <a:latin typeface="Bebas Neue"/>
                <a:ea typeface="Bebas Neue"/>
                <a:cs typeface="Bebas Neue"/>
                <a:sym typeface="Bebas Neue"/>
              </a:rPr>
              <a:t>powerbi</a:t>
            </a:r>
          </a:p>
          <a:p>
            <a:pPr marL="0" lvl="0" indent="0" algn="ctr" rtl="0">
              <a:spcBef>
                <a:spcPts val="0"/>
              </a:spcBef>
              <a:spcAft>
                <a:spcPts val="0"/>
              </a:spcAft>
              <a:buNone/>
            </a:pPr>
            <a:endParaRPr sz="1000" dirty="0">
              <a:solidFill>
                <a:schemeClr val="dk1"/>
              </a:solidFill>
              <a:latin typeface="Bebas Neue"/>
              <a:ea typeface="Bebas Neue"/>
              <a:cs typeface="Bebas Neue"/>
              <a:sym typeface="Bebas Neue"/>
            </a:endParaRPr>
          </a:p>
        </p:txBody>
      </p:sp>
      <p:sp>
        <p:nvSpPr>
          <p:cNvPr id="481" name="Google Shape;481;p37">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dirty="0">
              <a:solidFill>
                <a:schemeClr val="dk1"/>
              </a:solidFill>
              <a:latin typeface="Bebas Neue"/>
              <a:ea typeface="Bebas Neue"/>
              <a:cs typeface="Bebas Neue"/>
              <a:sym typeface="Bebas Neue"/>
            </a:endParaRPr>
          </a:p>
        </p:txBody>
      </p:sp>
      <p:cxnSp>
        <p:nvCxnSpPr>
          <p:cNvPr id="493" name="Google Shape;493;p37"/>
          <p:cNvCxnSpPr/>
          <p:nvPr/>
        </p:nvCxnSpPr>
        <p:spPr>
          <a:xfrm>
            <a:off x="1287513" y="1589321"/>
            <a:ext cx="2772900" cy="0"/>
          </a:xfrm>
          <a:prstGeom prst="straightConnector1">
            <a:avLst/>
          </a:prstGeom>
          <a:noFill/>
          <a:ln w="9525" cap="flat" cmpd="sng">
            <a:solidFill>
              <a:schemeClr val="dk1"/>
            </a:solidFill>
            <a:prstDash val="solid"/>
            <a:round/>
            <a:headEnd type="none" w="med" len="med"/>
            <a:tailEnd type="none" w="med" len="med"/>
          </a:ln>
        </p:spPr>
      </p:cxnSp>
      <p:grpSp>
        <p:nvGrpSpPr>
          <p:cNvPr id="2" name="Google Shape;10341;p89">
            <a:extLst>
              <a:ext uri="{FF2B5EF4-FFF2-40B4-BE49-F238E27FC236}">
                <a16:creationId xmlns:a16="http://schemas.microsoft.com/office/drawing/2014/main" id="{BB022257-493D-41AE-2179-822F5B7702DB}"/>
              </a:ext>
            </a:extLst>
          </p:cNvPr>
          <p:cNvGrpSpPr/>
          <p:nvPr/>
        </p:nvGrpSpPr>
        <p:grpSpPr>
          <a:xfrm>
            <a:off x="1159120" y="1086383"/>
            <a:ext cx="424154" cy="419654"/>
            <a:chOff x="-1182750" y="3962900"/>
            <a:chExt cx="294575" cy="291450"/>
          </a:xfrm>
          <a:solidFill>
            <a:schemeClr val="accent1">
              <a:lumMod val="75000"/>
            </a:schemeClr>
          </a:solidFill>
        </p:grpSpPr>
        <p:sp>
          <p:nvSpPr>
            <p:cNvPr id="3" name="Google Shape;10342;p89">
              <a:extLst>
                <a:ext uri="{FF2B5EF4-FFF2-40B4-BE49-F238E27FC236}">
                  <a16:creationId xmlns:a16="http://schemas.microsoft.com/office/drawing/2014/main" id="{7870C991-5EA6-B1DC-B852-D82686DAAA75}"/>
                </a:ext>
              </a:extLst>
            </p:cNvPr>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 name="Google Shape;10343;p89">
              <a:extLst>
                <a:ext uri="{FF2B5EF4-FFF2-40B4-BE49-F238E27FC236}">
                  <a16:creationId xmlns:a16="http://schemas.microsoft.com/office/drawing/2014/main" id="{18FB92FC-04E9-5185-014F-EDED86478EC6}"/>
                </a:ext>
              </a:extLst>
            </p:cNvPr>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10344;p89">
              <a:extLst>
                <a:ext uri="{FF2B5EF4-FFF2-40B4-BE49-F238E27FC236}">
                  <a16:creationId xmlns:a16="http://schemas.microsoft.com/office/drawing/2014/main" id="{2848D5F8-6BCD-3A32-BE50-A862D7C4C5E1}"/>
                </a:ext>
              </a:extLst>
            </p:cNvPr>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10345;p89">
              <a:extLst>
                <a:ext uri="{FF2B5EF4-FFF2-40B4-BE49-F238E27FC236}">
                  <a16:creationId xmlns:a16="http://schemas.microsoft.com/office/drawing/2014/main" id="{8D0591EA-7D9E-3CBC-2F27-809450C485DB}"/>
                </a:ext>
              </a:extLst>
            </p:cNvPr>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10346;p89">
              <a:extLst>
                <a:ext uri="{FF2B5EF4-FFF2-40B4-BE49-F238E27FC236}">
                  <a16:creationId xmlns:a16="http://schemas.microsoft.com/office/drawing/2014/main" id="{E169DCA4-33E4-CB45-E46E-2E888CA36620}"/>
                </a:ext>
              </a:extLst>
            </p:cNvPr>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10347;p89">
              <a:extLst>
                <a:ext uri="{FF2B5EF4-FFF2-40B4-BE49-F238E27FC236}">
                  <a16:creationId xmlns:a16="http://schemas.microsoft.com/office/drawing/2014/main" id="{015A0CCB-DC4C-FF64-864E-93E4A78681B0}"/>
                </a:ext>
              </a:extLst>
            </p:cNvPr>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10348;p89">
              <a:extLst>
                <a:ext uri="{FF2B5EF4-FFF2-40B4-BE49-F238E27FC236}">
                  <a16:creationId xmlns:a16="http://schemas.microsoft.com/office/drawing/2014/main" id="{73878897-97A5-8C6C-D90F-1C69F3F0EAAE}"/>
                </a:ext>
              </a:extLst>
            </p:cNvPr>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35700"/>
    </mc:Choice>
    <mc:Fallback xmlns="">
      <p:transition spd="slow" advTm="357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5BCB2E-A393-2CA7-54EC-4EAA24BC4C25}"/>
              </a:ext>
            </a:extLst>
          </p:cNvPr>
          <p:cNvSpPr txBox="1"/>
          <p:nvPr/>
        </p:nvSpPr>
        <p:spPr>
          <a:xfrm>
            <a:off x="6746240" y="249580"/>
            <a:ext cx="1931939" cy="738664"/>
          </a:xfrm>
          <a:prstGeom prst="rect">
            <a:avLst/>
          </a:prstGeom>
          <a:noFill/>
        </p:spPr>
        <p:txBody>
          <a:bodyPr wrap="none" rtlCol="0">
            <a:spAutoFit/>
          </a:bodyPr>
          <a:lstStyle/>
          <a:p>
            <a:r>
              <a:rPr lang="en-IN" dirty="0">
                <a:solidFill>
                  <a:schemeClr val="lt2"/>
                </a:solidFill>
                <a:latin typeface="Bebas Neue"/>
                <a:ea typeface="Bebas Neue"/>
                <a:cs typeface="Bebas Neue"/>
                <a:sym typeface="Bebas Neue"/>
              </a:rPr>
              <a:t>University  success  ANALYSIS</a:t>
            </a:r>
            <a:endParaRPr lang="en-IN" dirty="0">
              <a:solidFill>
                <a:schemeClr val="lt2"/>
              </a:solidFill>
            </a:endParaRPr>
          </a:p>
          <a:p>
            <a:endParaRPr lang="en-IN" dirty="0"/>
          </a:p>
          <a:p>
            <a:endParaRPr lang="en-IN" dirty="0"/>
          </a:p>
        </p:txBody>
      </p:sp>
      <p:pic>
        <p:nvPicPr>
          <p:cNvPr id="6" name="Picture 5">
            <a:extLst>
              <a:ext uri="{FF2B5EF4-FFF2-40B4-BE49-F238E27FC236}">
                <a16:creationId xmlns:a16="http://schemas.microsoft.com/office/drawing/2014/main" id="{56599A64-CB64-2B30-D76D-0CC00F7CE093}"/>
              </a:ext>
            </a:extLst>
          </p:cNvPr>
          <p:cNvPicPr>
            <a:picLocks noChangeAspect="1"/>
          </p:cNvPicPr>
          <p:nvPr/>
        </p:nvPicPr>
        <p:blipFill>
          <a:blip r:embed="rId2"/>
          <a:stretch>
            <a:fillRect/>
          </a:stretch>
        </p:blipFill>
        <p:spPr>
          <a:xfrm>
            <a:off x="0" y="514774"/>
            <a:ext cx="9144000" cy="4628726"/>
          </a:xfrm>
          <a:prstGeom prst="rect">
            <a:avLst/>
          </a:prstGeom>
        </p:spPr>
      </p:pic>
      <p:sp>
        <p:nvSpPr>
          <p:cNvPr id="7" name="TextBox 6">
            <a:extLst>
              <a:ext uri="{FF2B5EF4-FFF2-40B4-BE49-F238E27FC236}">
                <a16:creationId xmlns:a16="http://schemas.microsoft.com/office/drawing/2014/main" id="{DFE594A5-FF02-48EA-7D0A-C66DDEAA56C8}"/>
              </a:ext>
            </a:extLst>
          </p:cNvPr>
          <p:cNvSpPr txBox="1"/>
          <p:nvPr/>
        </p:nvSpPr>
        <p:spPr>
          <a:xfrm>
            <a:off x="372533" y="95692"/>
            <a:ext cx="2790614" cy="307777"/>
          </a:xfrm>
          <a:prstGeom prst="rect">
            <a:avLst/>
          </a:prstGeom>
          <a:noFill/>
        </p:spPr>
        <p:txBody>
          <a:bodyPr wrap="square" rtlCol="0">
            <a:spAutoFit/>
          </a:bodyPr>
          <a:lstStyle/>
          <a:p>
            <a:pPr algn="ctr"/>
            <a:r>
              <a:rPr lang="en-US" b="1" dirty="0"/>
              <a:t>POWER BI DASHBOARD</a:t>
            </a:r>
            <a:endParaRPr lang="en-IN" b="1" dirty="0"/>
          </a:p>
        </p:txBody>
      </p:sp>
    </p:spTree>
    <p:extLst>
      <p:ext uri="{BB962C8B-B14F-4D97-AF65-F5344CB8AC3E}">
        <p14:creationId xmlns:p14="http://schemas.microsoft.com/office/powerpoint/2010/main" val="3833427992"/>
      </p:ext>
    </p:extLst>
  </p:cSld>
  <p:clrMapOvr>
    <a:masterClrMapping/>
  </p:clrMapOvr>
  <mc:AlternateContent xmlns:mc="http://schemas.openxmlformats.org/markup-compatibility/2006" xmlns:p14="http://schemas.microsoft.com/office/powerpoint/2010/main">
    <mc:Choice Requires="p14">
      <p:transition spd="slow" p14:dur="2000" advTm="69652"/>
    </mc:Choice>
    <mc:Fallback xmlns="">
      <p:transition spd="slow" advTm="6965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DBCA79-4E4D-0E9B-2599-CA7F949772BD}"/>
              </a:ext>
            </a:extLst>
          </p:cNvPr>
          <p:cNvPicPr>
            <a:picLocks noChangeAspect="1"/>
          </p:cNvPicPr>
          <p:nvPr/>
        </p:nvPicPr>
        <p:blipFill>
          <a:blip r:embed="rId2"/>
          <a:stretch>
            <a:fillRect/>
          </a:stretch>
        </p:blipFill>
        <p:spPr>
          <a:xfrm>
            <a:off x="696894" y="589280"/>
            <a:ext cx="7750212" cy="3935307"/>
          </a:xfrm>
          <a:prstGeom prst="rect">
            <a:avLst/>
          </a:prstGeom>
        </p:spPr>
      </p:pic>
      <p:sp>
        <p:nvSpPr>
          <p:cNvPr id="4" name="TextBox 3">
            <a:extLst>
              <a:ext uri="{FF2B5EF4-FFF2-40B4-BE49-F238E27FC236}">
                <a16:creationId xmlns:a16="http://schemas.microsoft.com/office/drawing/2014/main" id="{475BCB2E-A393-2CA7-54EC-4EAA24BC4C25}"/>
              </a:ext>
            </a:extLst>
          </p:cNvPr>
          <p:cNvSpPr txBox="1"/>
          <p:nvPr/>
        </p:nvSpPr>
        <p:spPr>
          <a:xfrm>
            <a:off x="6624320" y="249581"/>
            <a:ext cx="1931939" cy="738664"/>
          </a:xfrm>
          <a:prstGeom prst="rect">
            <a:avLst/>
          </a:prstGeom>
          <a:noFill/>
        </p:spPr>
        <p:txBody>
          <a:bodyPr wrap="none" rtlCol="0">
            <a:spAutoFit/>
          </a:bodyPr>
          <a:lstStyle/>
          <a:p>
            <a:r>
              <a:rPr lang="en-IN" dirty="0">
                <a:solidFill>
                  <a:schemeClr val="lt2"/>
                </a:solidFill>
                <a:latin typeface="Bebas Neue"/>
                <a:ea typeface="Bebas Neue"/>
                <a:cs typeface="Bebas Neue"/>
                <a:sym typeface="Bebas Neue"/>
              </a:rPr>
              <a:t>University  success  ANALYSIS</a:t>
            </a:r>
            <a:endParaRPr lang="en-IN" dirty="0">
              <a:solidFill>
                <a:schemeClr val="lt2"/>
              </a:solidFill>
            </a:endParaRPr>
          </a:p>
          <a:p>
            <a:endParaRPr lang="en-IN" dirty="0"/>
          </a:p>
          <a:p>
            <a:endParaRPr lang="en-IN" dirty="0"/>
          </a:p>
        </p:txBody>
      </p:sp>
      <p:sp>
        <p:nvSpPr>
          <p:cNvPr id="5" name="TextBox 4">
            <a:extLst>
              <a:ext uri="{FF2B5EF4-FFF2-40B4-BE49-F238E27FC236}">
                <a16:creationId xmlns:a16="http://schemas.microsoft.com/office/drawing/2014/main" id="{E57344E7-04E0-92F3-ECF2-B3D9956628CD}"/>
              </a:ext>
            </a:extLst>
          </p:cNvPr>
          <p:cNvSpPr txBox="1"/>
          <p:nvPr/>
        </p:nvSpPr>
        <p:spPr>
          <a:xfrm>
            <a:off x="800941" y="196427"/>
            <a:ext cx="1718740" cy="307777"/>
          </a:xfrm>
          <a:prstGeom prst="rect">
            <a:avLst/>
          </a:prstGeom>
          <a:noFill/>
        </p:spPr>
        <p:txBody>
          <a:bodyPr wrap="none" rtlCol="0">
            <a:spAutoFit/>
          </a:bodyPr>
          <a:lstStyle/>
          <a:p>
            <a:r>
              <a:rPr lang="en-US" b="1" dirty="0">
                <a:solidFill>
                  <a:schemeClr val="tx1"/>
                </a:solidFill>
              </a:rPr>
              <a:t>MECE Breakdown</a:t>
            </a:r>
            <a:endParaRPr lang="en-IN" b="1" dirty="0">
              <a:solidFill>
                <a:schemeClr val="tx1"/>
              </a:solidFill>
            </a:endParaRPr>
          </a:p>
        </p:txBody>
      </p:sp>
    </p:spTree>
    <p:extLst>
      <p:ext uri="{BB962C8B-B14F-4D97-AF65-F5344CB8AC3E}">
        <p14:creationId xmlns:p14="http://schemas.microsoft.com/office/powerpoint/2010/main" val="2341752294"/>
      </p:ext>
    </p:extLst>
  </p:cSld>
  <p:clrMapOvr>
    <a:masterClrMapping/>
  </p:clrMapOvr>
  <mc:AlternateContent xmlns:mc="http://schemas.openxmlformats.org/markup-compatibility/2006" xmlns:p14="http://schemas.microsoft.com/office/powerpoint/2010/main">
    <mc:Choice Requires="p14">
      <p:transition spd="slow" p14:dur="2000" advTm="133402"/>
    </mc:Choice>
    <mc:Fallback xmlns="">
      <p:transition spd="slow" advTm="1334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5BCB2E-A393-2CA7-54EC-4EAA24BC4C25}"/>
              </a:ext>
            </a:extLst>
          </p:cNvPr>
          <p:cNvSpPr txBox="1"/>
          <p:nvPr/>
        </p:nvSpPr>
        <p:spPr>
          <a:xfrm>
            <a:off x="6624320" y="249581"/>
            <a:ext cx="1931939" cy="738664"/>
          </a:xfrm>
          <a:prstGeom prst="rect">
            <a:avLst/>
          </a:prstGeom>
          <a:noFill/>
        </p:spPr>
        <p:txBody>
          <a:bodyPr wrap="none" rtlCol="0">
            <a:spAutoFit/>
          </a:bodyPr>
          <a:lstStyle/>
          <a:p>
            <a:r>
              <a:rPr lang="en-IN" dirty="0">
                <a:solidFill>
                  <a:schemeClr val="lt2"/>
                </a:solidFill>
                <a:latin typeface="Bebas Neue"/>
                <a:ea typeface="Bebas Neue"/>
                <a:cs typeface="Bebas Neue"/>
                <a:sym typeface="Bebas Neue"/>
              </a:rPr>
              <a:t>University  success  ANALYSIS</a:t>
            </a:r>
            <a:endParaRPr lang="en-IN" dirty="0">
              <a:solidFill>
                <a:schemeClr val="lt2"/>
              </a:solidFill>
            </a:endParaRPr>
          </a:p>
          <a:p>
            <a:endParaRPr lang="en-IN" dirty="0"/>
          </a:p>
          <a:p>
            <a:endParaRPr lang="en-IN" dirty="0"/>
          </a:p>
        </p:txBody>
      </p:sp>
      <p:sp>
        <p:nvSpPr>
          <p:cNvPr id="5" name="TextBox 4">
            <a:extLst>
              <a:ext uri="{FF2B5EF4-FFF2-40B4-BE49-F238E27FC236}">
                <a16:creationId xmlns:a16="http://schemas.microsoft.com/office/drawing/2014/main" id="{E57344E7-04E0-92F3-ECF2-B3D9956628CD}"/>
              </a:ext>
            </a:extLst>
          </p:cNvPr>
          <p:cNvSpPr txBox="1"/>
          <p:nvPr/>
        </p:nvSpPr>
        <p:spPr>
          <a:xfrm>
            <a:off x="800941" y="196427"/>
            <a:ext cx="1353256" cy="307777"/>
          </a:xfrm>
          <a:prstGeom prst="rect">
            <a:avLst/>
          </a:prstGeom>
          <a:noFill/>
        </p:spPr>
        <p:txBody>
          <a:bodyPr wrap="none" rtlCol="0">
            <a:spAutoFit/>
          </a:bodyPr>
          <a:lstStyle/>
          <a:p>
            <a:r>
              <a:rPr lang="en-US" b="1" dirty="0">
                <a:solidFill>
                  <a:schemeClr val="tx1"/>
                </a:solidFill>
              </a:rPr>
              <a:t>DASHBOARD</a:t>
            </a:r>
            <a:endParaRPr lang="en-IN" b="1" dirty="0">
              <a:solidFill>
                <a:schemeClr val="tx1"/>
              </a:solidFill>
            </a:endParaRPr>
          </a:p>
        </p:txBody>
      </p:sp>
      <p:pic>
        <p:nvPicPr>
          <p:cNvPr id="6" name="Picture 5">
            <a:extLst>
              <a:ext uri="{FF2B5EF4-FFF2-40B4-BE49-F238E27FC236}">
                <a16:creationId xmlns:a16="http://schemas.microsoft.com/office/drawing/2014/main" id="{8CC64159-44DF-A66A-A003-0D83898E7C2D}"/>
              </a:ext>
            </a:extLst>
          </p:cNvPr>
          <p:cNvPicPr>
            <a:picLocks noChangeAspect="1"/>
          </p:cNvPicPr>
          <p:nvPr/>
        </p:nvPicPr>
        <p:blipFill>
          <a:blip r:embed="rId2"/>
          <a:stretch>
            <a:fillRect/>
          </a:stretch>
        </p:blipFill>
        <p:spPr>
          <a:xfrm>
            <a:off x="711199" y="582507"/>
            <a:ext cx="7721601" cy="4043679"/>
          </a:xfrm>
          <a:prstGeom prst="rect">
            <a:avLst/>
          </a:prstGeom>
        </p:spPr>
      </p:pic>
    </p:spTree>
    <p:extLst>
      <p:ext uri="{BB962C8B-B14F-4D97-AF65-F5344CB8AC3E}">
        <p14:creationId xmlns:p14="http://schemas.microsoft.com/office/powerpoint/2010/main" val="841613618"/>
      </p:ext>
    </p:extLst>
  </p:cSld>
  <p:clrMapOvr>
    <a:masterClrMapping/>
  </p:clrMapOvr>
  <mc:AlternateContent xmlns:mc="http://schemas.openxmlformats.org/markup-compatibility/2006" xmlns:p14="http://schemas.microsoft.com/office/powerpoint/2010/main">
    <mc:Choice Requires="p14">
      <p:transition spd="slow" p14:dur="2000" advTm="33935"/>
    </mc:Choice>
    <mc:Fallback xmlns="">
      <p:transition spd="slow" advTm="33935"/>
    </mc:Fallback>
  </mc:AlternateContent>
</p:sld>
</file>

<file path=ppt/theme/theme1.xml><?xml version="1.0" encoding="utf-8"?>
<a:theme xmlns:a="http://schemas.openxmlformats.org/drawingml/2006/main"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561</TotalTime>
  <Words>2181</Words>
  <Application>Microsoft Office PowerPoint</Application>
  <PresentationFormat>On-screen Show (16:9)</PresentationFormat>
  <Paragraphs>122</Paragraphs>
  <Slides>49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Anaheim</vt:lpstr>
      <vt:lpstr>Arimo</vt:lpstr>
      <vt:lpstr>Bebas Neue</vt:lpstr>
      <vt:lpstr>Segoe UI</vt:lpstr>
      <vt:lpstr>Arial</vt:lpstr>
      <vt:lpstr>Söhne</vt:lpstr>
      <vt:lpstr>Calibri</vt:lpstr>
      <vt:lpstr>Data Analysis for Business by Slidesgo</vt:lpstr>
      <vt:lpstr>             university success analysis </vt:lpstr>
      <vt:lpstr>       Objective</vt:lpstr>
      <vt:lpstr>        Analysis scope</vt:lpstr>
      <vt:lpstr>      Goal  </vt:lpstr>
      <vt:lpstr> Insights and recommendations</vt:lpstr>
      <vt:lpstr>Power bi dashboard</vt:lpstr>
      <vt:lpstr>PowerPoint Presentation</vt:lpstr>
      <vt:lpstr>PowerPoint Presentation</vt:lpstr>
      <vt:lpstr>PowerPoint Presentation</vt:lpstr>
      <vt:lpstr>PowerPoint Presentation</vt:lpstr>
      <vt:lpstr>PowerPoint Presentation</vt:lpstr>
      <vt:lpstr>PowerPoint Presentation</vt:lpstr>
      <vt:lpstr>Er diagram</vt:lpstr>
      <vt:lpstr>Power bi       problem           statements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problem           statements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university success analysis</dc:title>
  <dc:creator>Shivam Upadhyay</dc:creator>
  <cp:lastModifiedBy>Shivam Upadhyay</cp:lastModifiedBy>
  <cp:revision>33</cp:revision>
  <dcterms:modified xsi:type="dcterms:W3CDTF">2024-01-05T17:21:18Z</dcterms:modified>
</cp:coreProperties>
</file>